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96" r:id="rId4"/>
    <p:sldId id="268" r:id="rId5"/>
    <p:sldId id="267" r:id="rId6"/>
    <p:sldId id="269" r:id="rId7"/>
    <p:sldId id="270" r:id="rId8"/>
    <p:sldId id="271" r:id="rId9"/>
    <p:sldId id="272" r:id="rId10"/>
    <p:sldId id="273" r:id="rId11"/>
    <p:sldId id="276" r:id="rId12"/>
    <p:sldId id="275" r:id="rId13"/>
    <p:sldId id="274" r:id="rId14"/>
    <p:sldId id="291" r:id="rId15"/>
    <p:sldId id="282" r:id="rId16"/>
    <p:sldId id="283" r:id="rId17"/>
    <p:sldId id="284" r:id="rId18"/>
    <p:sldId id="292" r:id="rId19"/>
    <p:sldId id="293" r:id="rId20"/>
    <p:sldId id="294" r:id="rId21"/>
    <p:sldId id="279" r:id="rId22"/>
    <p:sldId id="280" r:id="rId23"/>
    <p:sldId id="297" r:id="rId24"/>
    <p:sldId id="285" r:id="rId25"/>
    <p:sldId id="286" r:id="rId26"/>
    <p:sldId id="287" r:id="rId27"/>
    <p:sldId id="288" r:id="rId28"/>
    <p:sldId id="290" r:id="rId29"/>
    <p:sldId id="295" r:id="rId30"/>
    <p:sldId id="281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6B6F0-2AC8-48AD-B9C0-F4D80D5829BC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9DD89-47DC-4F5A-8CAA-3939422806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59657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6B6F0-2AC8-48AD-B9C0-F4D80D5829BC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9DD89-47DC-4F5A-8CAA-3939422806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0583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6B6F0-2AC8-48AD-B9C0-F4D80D5829BC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9DD89-47DC-4F5A-8CAA-3939422806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366773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6B6F0-2AC8-48AD-B9C0-F4D80D5829BC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9DD89-47DC-4F5A-8CAA-3939422806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97439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6B6F0-2AC8-48AD-B9C0-F4D80D5829BC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9DD89-47DC-4F5A-8CAA-3939422806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8831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6B6F0-2AC8-48AD-B9C0-F4D80D5829BC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9DD89-47DC-4F5A-8CAA-3939422806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1895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6B6F0-2AC8-48AD-B9C0-F4D80D5829BC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9DD89-47DC-4F5A-8CAA-3939422806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63842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6B6F0-2AC8-48AD-B9C0-F4D80D5829BC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9DD89-47DC-4F5A-8CAA-3939422806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13342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6B6F0-2AC8-48AD-B9C0-F4D80D5829BC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9DD89-47DC-4F5A-8CAA-3939422806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80267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6B6F0-2AC8-48AD-B9C0-F4D80D5829BC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9DD89-47DC-4F5A-8CAA-3939422806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4030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6B6F0-2AC8-48AD-B9C0-F4D80D5829BC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9DD89-47DC-4F5A-8CAA-3939422806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8362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66B6F0-2AC8-48AD-B9C0-F4D80D5829BC}" type="datetimeFigureOut">
              <a:rPr lang="ru-RU" smtClean="0"/>
              <a:pPr/>
              <a:t>02.09.2014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D9DD89-47DC-4F5A-8CAA-3939422806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4842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rcro.tomsk.ru/wp-content/uploads/2012/07/Raporyazhenie-DOO.doc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rcro.tomsk.ru/wp-content/uploads/2012/07/zayavka-nastavnika.doc" TargetMode="External"/><Relationship Id="rId5" Type="http://schemas.openxmlformats.org/officeDocument/2006/relationships/hyperlink" Target="http://rcro.tomsk.ru/wp-content/uploads/2012/07/zayavka-molodogo-pedagoga.doc" TargetMode="External"/><Relationship Id="rId4" Type="http://schemas.openxmlformats.org/officeDocument/2006/relationships/hyperlink" Target="http://rcro.tomsk.ru/wp-content/uploads/2013/09/Polozhenie-o-regional-noj-programme-professional-noj-adaptatsii-i-razvitiya-molody-h-uchitelej-Tomskoj-oblasti-Tri-gorizonta.doc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rcro.tomsk.ru/proektyi-rtsro/molodoj-uchitel/regional-naya-programma-professional-noj-adaptatsii-i-razvitiya-molody-h-uchitelej-tri-gorizonta/gorizont-1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rcro.tomsk.ru/proektyi-rtsro/molodoj-uchitel/regional-naya-programma-professional-noj-adaptatsii-i-razvitiya-molody-h-uchitelej-tri-gorizonta/gorizont-2/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rcro.tomsk.ru/wp-content/uploads/2013/09/Karta-professional-noj-adaptatsii-molodogo-uchitelya.docx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rcro.tomsk.ru/wp-content/uploads/2013/09/Metodicheskie-rekomendatsii-k-individual-noj-obrazovatel-noj-programme.doc" TargetMode="External"/><Relationship Id="rId4" Type="http://schemas.openxmlformats.org/officeDocument/2006/relationships/hyperlink" Target="http://rcro.tomsk.ru/wp-content/uploads/2013/09/Individual-naya-obrazovatel-naya-programma-molodogo-uchitelya.docx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ля оформления\Фон\фон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24" y="-18730"/>
            <a:ext cx="9217024" cy="687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2528904"/>
          </a:xfrm>
        </p:spPr>
        <p:txBody>
          <a:bodyPr>
            <a:normAutofit/>
          </a:bodyPr>
          <a:lstStyle/>
          <a:p>
            <a:pPr lvl="0">
              <a:spcBef>
                <a:spcPct val="20000"/>
              </a:spcBef>
              <a:defRPr/>
            </a:pP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857496"/>
            <a:ext cx="7772400" cy="2781304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Picture 2" descr="\\Administrator\методкабинет\Стародубцева А. А\DSC_09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078288" y="-3749675"/>
            <a:ext cx="18337213" cy="1219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05502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ля оформления\Фон\фон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24" y="-18730"/>
            <a:ext cx="9217024" cy="687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2528904"/>
          </a:xfrm>
        </p:spPr>
        <p:txBody>
          <a:bodyPr>
            <a:norm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785794"/>
            <a:ext cx="7772400" cy="464347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Стипендия Губернатора назначается и выплачивается ежемесячно образовательной организацией по основному месту работы стипендиата </a:t>
            </a:r>
            <a:br>
              <a:rPr lang="ru-RU" sz="3600" b="1" dirty="0" smtClean="0">
                <a:solidFill>
                  <a:srgbClr val="7030A0"/>
                </a:solidFill>
              </a:rPr>
            </a:br>
            <a:r>
              <a:rPr lang="ru-RU" sz="3600" b="1" dirty="0" smtClean="0">
                <a:solidFill>
                  <a:srgbClr val="7030A0"/>
                </a:solidFill>
              </a:rPr>
              <a:t>на основании приказа (распоряжения) ОО</a:t>
            </a:r>
            <a:r>
              <a:rPr lang="ru-RU" dirty="0" smtClean="0">
                <a:solidFill>
                  <a:srgbClr val="7030A0"/>
                </a:solidFill>
              </a:rPr>
              <a:t>.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55023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ля оформления\Фон\фон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24" y="-18730"/>
            <a:ext cx="9217024" cy="687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071546"/>
            <a:ext cx="7772400" cy="2528904"/>
          </a:xfrm>
        </p:spPr>
        <p:txBody>
          <a:bodyPr>
            <a:norm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785794"/>
            <a:ext cx="7772400" cy="5857916"/>
          </a:xfrm>
        </p:spPr>
        <p:txBody>
          <a:bodyPr>
            <a:normAutofit fontScale="32500" lnSpcReduction="20000"/>
          </a:bodyPr>
          <a:lstStyle/>
          <a:p>
            <a:r>
              <a:rPr lang="ru-RU" sz="3700" dirty="0" smtClean="0">
                <a:solidFill>
                  <a:srgbClr val="7030A0"/>
                </a:solidFill>
              </a:rPr>
              <a:t>В муниципальной системе образования ведётся планомерная работа по привлечению и закреплению молодых учителей в ОО.  С целью привлечения молодых учителей  Управления образования Администрации Верхнекетского района и руководители  общеобразовательных организаций ведут целенаправленную работу с ВУЗами г. Томска (ТГПУ, ТГУ),  ТГПК. 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 </a:t>
            </a:r>
          </a:p>
          <a:p>
            <a:r>
              <a:rPr lang="ru-RU" sz="3700" dirty="0" smtClean="0">
                <a:solidFill>
                  <a:srgbClr val="7030A0"/>
                </a:solidFill>
              </a:rPr>
              <a:t>В </a:t>
            </a:r>
            <a:r>
              <a:rPr lang="ru-RU" sz="3700" b="1" dirty="0" smtClean="0">
                <a:solidFill>
                  <a:srgbClr val="7030A0"/>
                </a:solidFill>
              </a:rPr>
              <a:t>2010</a:t>
            </a:r>
            <a:r>
              <a:rPr lang="ru-RU" sz="3700" dirty="0" smtClean="0">
                <a:solidFill>
                  <a:srgbClr val="7030A0"/>
                </a:solidFill>
              </a:rPr>
              <a:t> году прибыл один специалист (</a:t>
            </a:r>
            <a:r>
              <a:rPr lang="ru-RU" sz="3700" dirty="0" err="1" smtClean="0">
                <a:solidFill>
                  <a:srgbClr val="7030A0"/>
                </a:solidFill>
              </a:rPr>
              <a:t>Чудинова</a:t>
            </a:r>
            <a:r>
              <a:rPr lang="ru-RU" sz="3700" dirty="0" smtClean="0">
                <a:solidFill>
                  <a:srgbClr val="7030A0"/>
                </a:solidFill>
              </a:rPr>
              <a:t> И.С., учитель математики МБОУ «Белоярская СОШ №1»). Закрепилась, работает до сегодняшнего дня.</a:t>
            </a:r>
          </a:p>
          <a:p>
            <a:r>
              <a:rPr lang="ru-RU" sz="3700" dirty="0" smtClean="0">
                <a:solidFill>
                  <a:srgbClr val="7030A0"/>
                </a:solidFill>
              </a:rPr>
              <a:t>В </a:t>
            </a:r>
            <a:r>
              <a:rPr lang="ru-RU" sz="3700" b="1" dirty="0" smtClean="0">
                <a:solidFill>
                  <a:srgbClr val="7030A0"/>
                </a:solidFill>
              </a:rPr>
              <a:t>2011 </a:t>
            </a:r>
            <a:r>
              <a:rPr lang="ru-RU" sz="3700" dirty="0" smtClean="0">
                <a:solidFill>
                  <a:srgbClr val="7030A0"/>
                </a:solidFill>
              </a:rPr>
              <a:t>году прибыли  молодые педагоги:</a:t>
            </a:r>
          </a:p>
          <a:p>
            <a:r>
              <a:rPr lang="ru-RU" sz="3700" dirty="0" smtClean="0">
                <a:solidFill>
                  <a:srgbClr val="7030A0"/>
                </a:solidFill>
              </a:rPr>
              <a:t>Стельмах Е.А., учитель математики МБОУ «БСШ №1»;</a:t>
            </a:r>
          </a:p>
          <a:p>
            <a:r>
              <a:rPr lang="ru-RU" sz="3700" dirty="0" smtClean="0">
                <a:solidFill>
                  <a:srgbClr val="7030A0"/>
                </a:solidFill>
              </a:rPr>
              <a:t>Сутягина С.С., учитель физической культуры МАОУ «БСШ №2»;</a:t>
            </a:r>
          </a:p>
          <a:p>
            <a:r>
              <a:rPr lang="ru-RU" sz="3700" dirty="0" smtClean="0">
                <a:solidFill>
                  <a:srgbClr val="7030A0"/>
                </a:solidFill>
              </a:rPr>
              <a:t>Петухов В.С., учитель информатики МБОУ «Катайгинская СОШ»;</a:t>
            </a:r>
          </a:p>
          <a:p>
            <a:r>
              <a:rPr lang="ru-RU" sz="3700" dirty="0" err="1" smtClean="0">
                <a:solidFill>
                  <a:srgbClr val="7030A0"/>
                </a:solidFill>
              </a:rPr>
              <a:t>Сиухина</a:t>
            </a:r>
            <a:r>
              <a:rPr lang="ru-RU" sz="3700" dirty="0" smtClean="0">
                <a:solidFill>
                  <a:srgbClr val="7030A0"/>
                </a:solidFill>
              </a:rPr>
              <a:t> С.В., воспитатель ДОУ МКОУ «</a:t>
            </a:r>
            <a:r>
              <a:rPr lang="ru-RU" sz="3700" dirty="0" err="1" smtClean="0">
                <a:solidFill>
                  <a:srgbClr val="7030A0"/>
                </a:solidFill>
              </a:rPr>
              <a:t>Дружнинская</a:t>
            </a:r>
            <a:r>
              <a:rPr lang="ru-RU" sz="3700" dirty="0" smtClean="0">
                <a:solidFill>
                  <a:srgbClr val="7030A0"/>
                </a:solidFill>
              </a:rPr>
              <a:t> НОШ»;</a:t>
            </a:r>
          </a:p>
          <a:p>
            <a:r>
              <a:rPr lang="ru-RU" sz="3700" dirty="0" smtClean="0">
                <a:solidFill>
                  <a:srgbClr val="7030A0"/>
                </a:solidFill>
              </a:rPr>
              <a:t>Ахмедова Л.Ф., учитель математики МАОУ «БСШ №2»</a:t>
            </a:r>
          </a:p>
          <a:p>
            <a:r>
              <a:rPr lang="ru-RU" sz="3700" dirty="0" smtClean="0">
                <a:solidFill>
                  <a:srgbClr val="7030A0"/>
                </a:solidFill>
              </a:rPr>
              <a:t>4 педагога закрепились, работают до сегодняшнего дня.</a:t>
            </a:r>
          </a:p>
          <a:p>
            <a:r>
              <a:rPr lang="ru-RU" sz="3700" dirty="0" smtClean="0">
                <a:solidFill>
                  <a:srgbClr val="7030A0"/>
                </a:solidFill>
              </a:rPr>
              <a:t>В </a:t>
            </a:r>
            <a:r>
              <a:rPr lang="ru-RU" sz="3700" b="1" dirty="0" smtClean="0">
                <a:solidFill>
                  <a:srgbClr val="7030A0"/>
                </a:solidFill>
              </a:rPr>
              <a:t>2012</a:t>
            </a:r>
            <a:r>
              <a:rPr lang="ru-RU" sz="3700" dirty="0" smtClean="0">
                <a:solidFill>
                  <a:srgbClr val="7030A0"/>
                </a:solidFill>
              </a:rPr>
              <a:t> году прибыли  молодые педагоги:</a:t>
            </a:r>
          </a:p>
          <a:p>
            <a:r>
              <a:rPr lang="ru-RU" sz="3700" dirty="0" smtClean="0">
                <a:solidFill>
                  <a:srgbClr val="7030A0"/>
                </a:solidFill>
              </a:rPr>
              <a:t>Анашкина Е.Н., учитель географии МАОУ «БСШ №2»;</a:t>
            </a:r>
          </a:p>
          <a:p>
            <a:r>
              <a:rPr lang="ru-RU" sz="3700" dirty="0" err="1" smtClean="0">
                <a:solidFill>
                  <a:srgbClr val="7030A0"/>
                </a:solidFill>
              </a:rPr>
              <a:t>Килина</a:t>
            </a:r>
            <a:r>
              <a:rPr lang="ru-RU" sz="3700" dirty="0" smtClean="0">
                <a:solidFill>
                  <a:srgbClr val="7030A0"/>
                </a:solidFill>
              </a:rPr>
              <a:t> М.С., учитель технологии МБОУ «БСШ №1»;</a:t>
            </a:r>
          </a:p>
          <a:p>
            <a:r>
              <a:rPr lang="ru-RU" sz="3700" dirty="0" smtClean="0">
                <a:solidFill>
                  <a:srgbClr val="7030A0"/>
                </a:solidFill>
              </a:rPr>
              <a:t>Куклина Е.В., учитель начальных классов МБОУ «БСШ №1», закрепились – 2.</a:t>
            </a:r>
          </a:p>
          <a:p>
            <a:r>
              <a:rPr lang="ru-RU" sz="3700" b="1" dirty="0" smtClean="0">
                <a:solidFill>
                  <a:srgbClr val="7030A0"/>
                </a:solidFill>
              </a:rPr>
              <a:t>В 2013 </a:t>
            </a:r>
            <a:r>
              <a:rPr lang="ru-RU" sz="3700" dirty="0" smtClean="0">
                <a:solidFill>
                  <a:srgbClr val="7030A0"/>
                </a:solidFill>
              </a:rPr>
              <a:t>году прибыли специалисты:</a:t>
            </a:r>
          </a:p>
          <a:p>
            <a:r>
              <a:rPr lang="ru-RU" sz="3700" dirty="0" smtClean="0">
                <a:solidFill>
                  <a:srgbClr val="7030A0"/>
                </a:solidFill>
              </a:rPr>
              <a:t>Исаков Илья Павлович – учитель физкультуры, МБОУ  «БСШ №1»;</a:t>
            </a:r>
          </a:p>
          <a:p>
            <a:r>
              <a:rPr lang="ru-RU" sz="3700" dirty="0" smtClean="0">
                <a:solidFill>
                  <a:srgbClr val="7030A0"/>
                </a:solidFill>
              </a:rPr>
              <a:t>Новикова Алена Петровна – учитель начальных классов МБОУ  «БСШ №1»;</a:t>
            </a:r>
          </a:p>
          <a:p>
            <a:r>
              <a:rPr lang="ru-RU" sz="3700" dirty="0" err="1" smtClean="0">
                <a:solidFill>
                  <a:srgbClr val="7030A0"/>
                </a:solidFill>
              </a:rPr>
              <a:t>Кабакова</a:t>
            </a:r>
            <a:r>
              <a:rPr lang="ru-RU" sz="3700" dirty="0" smtClean="0">
                <a:solidFill>
                  <a:srgbClr val="7030A0"/>
                </a:solidFill>
              </a:rPr>
              <a:t> Юлия Андреевна – учитель русского языка и литературы МБОУ «БСШ №1»;</a:t>
            </a:r>
          </a:p>
          <a:p>
            <a:r>
              <a:rPr lang="ru-RU" sz="3700" dirty="0" err="1" smtClean="0">
                <a:solidFill>
                  <a:srgbClr val="7030A0"/>
                </a:solidFill>
              </a:rPr>
              <a:t>Примук</a:t>
            </a:r>
            <a:r>
              <a:rPr lang="ru-RU" sz="3700" dirty="0" smtClean="0">
                <a:solidFill>
                  <a:srgbClr val="7030A0"/>
                </a:solidFill>
              </a:rPr>
              <a:t> </a:t>
            </a:r>
            <a:r>
              <a:rPr lang="ru-RU" sz="3700" dirty="0" err="1" smtClean="0">
                <a:solidFill>
                  <a:srgbClr val="7030A0"/>
                </a:solidFill>
              </a:rPr>
              <a:t>Ульяна</a:t>
            </a:r>
            <a:r>
              <a:rPr lang="ru-RU" sz="3700" dirty="0" smtClean="0">
                <a:solidFill>
                  <a:srgbClr val="7030A0"/>
                </a:solidFill>
              </a:rPr>
              <a:t> Андреевна – учитель химии МАОУ «БСШ №2» ;</a:t>
            </a:r>
          </a:p>
          <a:p>
            <a:r>
              <a:rPr lang="ru-RU" sz="3700" dirty="0" smtClean="0">
                <a:solidFill>
                  <a:srgbClr val="7030A0"/>
                </a:solidFill>
              </a:rPr>
              <a:t>Усенкова Екатерина Алексеевна – учитель биологии, МАОУ «БСШ №2» ;</a:t>
            </a:r>
          </a:p>
          <a:p>
            <a:r>
              <a:rPr lang="ru-RU" sz="3700" dirty="0" err="1" smtClean="0">
                <a:solidFill>
                  <a:srgbClr val="7030A0"/>
                </a:solidFill>
              </a:rPr>
              <a:t>Бурачкова</a:t>
            </a:r>
            <a:r>
              <a:rPr lang="ru-RU" sz="3700" dirty="0" smtClean="0">
                <a:solidFill>
                  <a:srgbClr val="7030A0"/>
                </a:solidFill>
              </a:rPr>
              <a:t> Ирина Сергеевна – учитель математики, Клюквинская СОШИ, закрепились все.</a:t>
            </a:r>
          </a:p>
          <a:p>
            <a:r>
              <a:rPr lang="ru-RU" sz="3700" dirty="0" smtClean="0">
                <a:solidFill>
                  <a:srgbClr val="7030A0"/>
                </a:solidFill>
              </a:rPr>
              <a:t>В 2014 году мы приветствуем  новых молодых учителей </a:t>
            </a:r>
            <a:r>
              <a:rPr lang="ru-RU" sz="3700" dirty="0" err="1" smtClean="0">
                <a:solidFill>
                  <a:srgbClr val="7030A0"/>
                </a:solidFill>
              </a:rPr>
              <a:t>Верхнекетья</a:t>
            </a:r>
            <a:r>
              <a:rPr lang="ru-RU" sz="3700" dirty="0" smtClean="0">
                <a:solidFill>
                  <a:srgbClr val="7030A0"/>
                </a:solidFill>
              </a:rPr>
              <a:t>:</a:t>
            </a:r>
          </a:p>
          <a:p>
            <a:r>
              <a:rPr lang="ru-RU" sz="3700" dirty="0" err="1" smtClean="0">
                <a:solidFill>
                  <a:srgbClr val="7030A0"/>
                </a:solidFill>
              </a:rPr>
              <a:t>Адаховскую</a:t>
            </a:r>
            <a:r>
              <a:rPr lang="ru-RU" sz="3700" dirty="0" smtClean="0">
                <a:solidFill>
                  <a:srgbClr val="7030A0"/>
                </a:solidFill>
              </a:rPr>
              <a:t> Анну Михайловну – учителя иностранного языка МБОУ «</a:t>
            </a:r>
            <a:r>
              <a:rPr lang="ru-RU" sz="3700" dirty="0" err="1" smtClean="0">
                <a:solidFill>
                  <a:srgbClr val="7030A0"/>
                </a:solidFill>
              </a:rPr>
              <a:t>Ягоднинская</a:t>
            </a:r>
            <a:r>
              <a:rPr lang="ru-RU" sz="3700" dirty="0" smtClean="0">
                <a:solidFill>
                  <a:srgbClr val="7030A0"/>
                </a:solidFill>
              </a:rPr>
              <a:t> СОШИ» ;</a:t>
            </a:r>
          </a:p>
          <a:p>
            <a:r>
              <a:rPr lang="ru-RU" sz="3700" dirty="0" err="1" smtClean="0">
                <a:solidFill>
                  <a:srgbClr val="7030A0"/>
                </a:solidFill>
              </a:rPr>
              <a:t>Фахретдинову</a:t>
            </a:r>
            <a:r>
              <a:rPr lang="ru-RU" sz="3700" dirty="0" smtClean="0">
                <a:solidFill>
                  <a:srgbClr val="7030A0"/>
                </a:solidFill>
              </a:rPr>
              <a:t> Надежду </a:t>
            </a:r>
            <a:r>
              <a:rPr lang="ru-RU" sz="3700" dirty="0" err="1" smtClean="0">
                <a:solidFill>
                  <a:srgbClr val="7030A0"/>
                </a:solidFill>
              </a:rPr>
              <a:t>Мирзаевну</a:t>
            </a:r>
            <a:r>
              <a:rPr lang="ru-RU" sz="3700" dirty="0" smtClean="0">
                <a:solidFill>
                  <a:srgbClr val="7030A0"/>
                </a:solidFill>
              </a:rPr>
              <a:t> – учителя русского языка и литературы МБОУ «</a:t>
            </a:r>
            <a:r>
              <a:rPr lang="ru-RU" sz="3700" dirty="0" err="1" smtClean="0">
                <a:solidFill>
                  <a:srgbClr val="7030A0"/>
                </a:solidFill>
              </a:rPr>
              <a:t>Степановская</a:t>
            </a:r>
            <a:r>
              <a:rPr lang="ru-RU" sz="3700" dirty="0" smtClean="0">
                <a:solidFill>
                  <a:srgbClr val="7030A0"/>
                </a:solidFill>
              </a:rPr>
              <a:t> СОШ»;</a:t>
            </a:r>
          </a:p>
          <a:p>
            <a:r>
              <a:rPr lang="ru-RU" sz="3700" dirty="0" err="1" smtClean="0">
                <a:solidFill>
                  <a:srgbClr val="7030A0"/>
                </a:solidFill>
              </a:rPr>
              <a:t>Ленева</a:t>
            </a:r>
            <a:r>
              <a:rPr lang="ru-RU" sz="3700" dirty="0" smtClean="0">
                <a:solidFill>
                  <a:srgbClr val="7030A0"/>
                </a:solidFill>
              </a:rPr>
              <a:t> Александра Николаевича – учителя  истории и обществознания МБОУ «Клюквинская СОШИ»;</a:t>
            </a:r>
          </a:p>
          <a:p>
            <a:r>
              <a:rPr lang="ru-RU" sz="3700" dirty="0" smtClean="0">
                <a:solidFill>
                  <a:srgbClr val="7030A0"/>
                </a:solidFill>
              </a:rPr>
              <a:t>Кудряшова Алексея Романовича – </a:t>
            </a:r>
            <a:r>
              <a:rPr lang="ru-RU" sz="3700" dirty="0" err="1" smtClean="0">
                <a:solidFill>
                  <a:srgbClr val="7030A0"/>
                </a:solidFill>
              </a:rPr>
              <a:t>учителяфизкультуры</a:t>
            </a:r>
            <a:r>
              <a:rPr lang="ru-RU" sz="3700" dirty="0" smtClean="0">
                <a:solidFill>
                  <a:srgbClr val="7030A0"/>
                </a:solidFill>
              </a:rPr>
              <a:t> и ОБЖ МБОУ «</a:t>
            </a:r>
            <a:r>
              <a:rPr lang="ru-RU" sz="3700" dirty="0" err="1" smtClean="0">
                <a:solidFill>
                  <a:srgbClr val="7030A0"/>
                </a:solidFill>
              </a:rPr>
              <a:t>Сайгинская</a:t>
            </a:r>
            <a:r>
              <a:rPr lang="ru-RU" sz="3700" dirty="0" smtClean="0">
                <a:solidFill>
                  <a:srgbClr val="7030A0"/>
                </a:solidFill>
              </a:rPr>
              <a:t> СОШИ»;</a:t>
            </a:r>
          </a:p>
          <a:p>
            <a:r>
              <a:rPr lang="ru-RU" sz="3700" dirty="0" err="1" smtClean="0">
                <a:solidFill>
                  <a:srgbClr val="7030A0"/>
                </a:solidFill>
              </a:rPr>
              <a:t>Шуваркову</a:t>
            </a:r>
            <a:r>
              <a:rPr lang="ru-RU" sz="3700" dirty="0" smtClean="0">
                <a:solidFill>
                  <a:srgbClr val="7030A0"/>
                </a:solidFill>
              </a:rPr>
              <a:t> Светлану Сергеевну и </a:t>
            </a:r>
            <a:r>
              <a:rPr lang="ru-RU" sz="3700" dirty="0" err="1" smtClean="0">
                <a:solidFill>
                  <a:srgbClr val="7030A0"/>
                </a:solidFill>
              </a:rPr>
              <a:t>Русинову</a:t>
            </a:r>
            <a:r>
              <a:rPr lang="ru-RU" sz="3700" dirty="0" smtClean="0">
                <a:solidFill>
                  <a:srgbClr val="7030A0"/>
                </a:solidFill>
              </a:rPr>
              <a:t>  Екатерину Олеговну</a:t>
            </a:r>
          </a:p>
          <a:p>
            <a:r>
              <a:rPr lang="ru-RU" sz="3700" dirty="0" smtClean="0">
                <a:solidFill>
                  <a:srgbClr val="7030A0"/>
                </a:solidFill>
              </a:rPr>
              <a:t> - учителей начальных классов МАОУ «БСШ №2».</a:t>
            </a:r>
          </a:p>
          <a:p>
            <a:endParaRPr lang="ru-RU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55023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ля оформления\Фон\фон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24" y="-18730"/>
            <a:ext cx="9217024" cy="687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071546"/>
            <a:ext cx="7772400" cy="2528904"/>
          </a:xfrm>
        </p:spPr>
        <p:txBody>
          <a:bodyPr>
            <a:norm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785794"/>
            <a:ext cx="7772400" cy="4643470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sz="3600" b="1" i="1" dirty="0" smtClean="0">
                <a:solidFill>
                  <a:srgbClr val="7030A0"/>
                </a:solidFill>
                <a:ea typeface="Calibri" pitchFamily="34" charset="0"/>
                <a:cs typeface="Times New Roman" pitchFamily="18" charset="0"/>
              </a:rPr>
              <a:t>В целях  привлечения молодых специалистов в Управлении образования предусмотрен комплекс мероприятий, включающий профессиональную, материальную и социальную поддержку молодых специалистов, а также мероприятия по привлечению молодежи к работе в общеобразовательных организациях:  профессиональная поддержка молодых учителей предусмотрена </a:t>
            </a:r>
            <a:br>
              <a:rPr lang="ru-RU" sz="3600" b="1" i="1" dirty="0" smtClean="0">
                <a:solidFill>
                  <a:srgbClr val="7030A0"/>
                </a:solidFill>
                <a:ea typeface="Calibri" pitchFamily="34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rgbClr val="7030A0"/>
                </a:solidFill>
                <a:ea typeface="Calibri" pitchFamily="34" charset="0"/>
                <a:cs typeface="Times New Roman" pitchFamily="18" charset="0"/>
              </a:rPr>
              <a:t>на  муниципальном уровне и уровне образовательных организаций, </a:t>
            </a:r>
            <a:br>
              <a:rPr lang="ru-RU" sz="3600" b="1" i="1" dirty="0" smtClean="0">
                <a:solidFill>
                  <a:srgbClr val="7030A0"/>
                </a:solidFill>
                <a:ea typeface="Calibri" pitchFamily="34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rgbClr val="7030A0"/>
                </a:solidFill>
                <a:ea typeface="Calibri" pitchFamily="34" charset="0"/>
                <a:cs typeface="Times New Roman" pitchFamily="18" charset="0"/>
              </a:rPr>
              <a:t>осуществляется наставничество, консультирование, другие формы по работе с молодыми специалистами. </a:t>
            </a:r>
            <a:endParaRPr lang="ru-RU" sz="3600" b="1" i="1" dirty="0" smtClean="0">
              <a:solidFill>
                <a:srgbClr val="7030A0"/>
              </a:solidFill>
              <a:cs typeface="Arial" pitchFamily="34" charset="0"/>
            </a:endParaRPr>
          </a:p>
          <a:p>
            <a:endParaRPr lang="ru-RU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55023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ля оформления\Фон\фон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24" y="-18730"/>
            <a:ext cx="9217024" cy="687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2528904"/>
          </a:xfrm>
        </p:spPr>
        <p:txBody>
          <a:bodyPr>
            <a:norm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785794"/>
            <a:ext cx="7772400" cy="464347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7030A0"/>
                </a:solidFill>
              </a:rPr>
              <a:t>«КЛУБ МОЛОДОГО УЧИТЕЛЯ»</a:t>
            </a:r>
          </a:p>
          <a:p>
            <a:endParaRPr lang="ru-RU" sz="5400" dirty="0"/>
          </a:p>
        </p:txBody>
      </p:sp>
      <p:pic>
        <p:nvPicPr>
          <p:cNvPr id="24578" name="Picture 2" descr="\\Administrator\методкабинет\Стародубцева А. А\dsc_088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1643050"/>
            <a:ext cx="7429552" cy="50006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055023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ля оформления\Фон\фон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786" y="-18730"/>
            <a:ext cx="9217024" cy="687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2528904"/>
          </a:xfrm>
        </p:spPr>
        <p:txBody>
          <a:bodyPr>
            <a:norm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785794"/>
            <a:ext cx="7772400" cy="4643470"/>
          </a:xfrm>
        </p:spPr>
        <p:txBody>
          <a:bodyPr>
            <a:normAutofit fontScale="47500" lnSpcReduction="20000"/>
          </a:bodyPr>
          <a:lstStyle/>
          <a:p>
            <a:endParaRPr lang="ru-RU" dirty="0" smtClean="0"/>
          </a:p>
          <a:p>
            <a:r>
              <a:rPr lang="ru-RU" sz="5100" b="1" dirty="0" smtClean="0">
                <a:solidFill>
                  <a:srgbClr val="7030A0"/>
                </a:solidFill>
              </a:rPr>
              <a:t>Актуальность:</a:t>
            </a:r>
            <a:endParaRPr lang="ru-RU" sz="5100" dirty="0" smtClean="0">
              <a:solidFill>
                <a:srgbClr val="7030A0"/>
              </a:solidFill>
            </a:endParaRPr>
          </a:p>
          <a:p>
            <a:r>
              <a:rPr lang="ru-RU" sz="4000" dirty="0" smtClean="0">
                <a:solidFill>
                  <a:srgbClr val="7030A0"/>
                </a:solidFill>
              </a:rPr>
              <a:t>Ежегодно в  школы  приходят молодые  учителя, не имеющие стажа работы в образовательных организациях. </a:t>
            </a:r>
          </a:p>
          <a:p>
            <a:r>
              <a:rPr lang="ru-RU" sz="4000" dirty="0" smtClean="0">
                <a:solidFill>
                  <a:srgbClr val="7030A0"/>
                </a:solidFill>
              </a:rPr>
              <a:t>Чем раньше молодой специалист убедится в правильности выбора профессии, чем меньше прогнозируемых трудностей встретит он, тем более квалифицированным специалистом он может в итоге стать.</a:t>
            </a:r>
          </a:p>
          <a:p>
            <a:r>
              <a:rPr lang="ru-RU" sz="4000" dirty="0" smtClean="0">
                <a:solidFill>
                  <a:srgbClr val="7030A0"/>
                </a:solidFill>
              </a:rPr>
              <a:t>В современном мире знания стремительно устаревают. Это требует и постоянной профессиональной подготовки, и постоянного совершенствования инструментария для самостоятельной работы с информацией.</a:t>
            </a:r>
          </a:p>
          <a:p>
            <a:r>
              <a:rPr lang="ru-RU" sz="4000" dirty="0" smtClean="0">
                <a:solidFill>
                  <a:srgbClr val="7030A0"/>
                </a:solidFill>
              </a:rPr>
              <a:t>Практика показывает, что специалист максимально раскрывает свой потенциал только тогда, когда он понимает свою роль в решении общих задач и получает адекватную оценку со стороны коллег.</a:t>
            </a:r>
          </a:p>
          <a:p>
            <a:r>
              <a:rPr lang="ru-RU" sz="4000" dirty="0" smtClean="0">
                <a:solidFill>
                  <a:srgbClr val="7030A0"/>
                </a:solidFill>
              </a:rPr>
              <a:t>Таким образом, необходимо создавать условия для развития внутренних мотивов педагогического роста, формировать личность педагога, способной к самовоспитанию, самообразованию, саморазвитию.</a:t>
            </a:r>
          </a:p>
          <a:p>
            <a:endParaRPr lang="ru-RU" sz="3800" dirty="0" smtClean="0"/>
          </a:p>
        </p:txBody>
      </p:sp>
    </p:spTree>
    <p:extLst>
      <p:ext uri="{BB962C8B-B14F-4D97-AF65-F5344CB8AC3E}">
        <p14:creationId xmlns:p14="http://schemas.microsoft.com/office/powerpoint/2010/main" xmlns="" val="36055023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ля оформления\Фон\фон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24" y="-18730"/>
            <a:ext cx="9217024" cy="687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2528904"/>
          </a:xfrm>
        </p:spPr>
        <p:txBody>
          <a:bodyPr>
            <a:norm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785794"/>
            <a:ext cx="7772400" cy="464347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Программа КМУ 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Цели: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7030A0"/>
                </a:solidFill>
              </a:rPr>
              <a:t>повышение престижа профессии учителя;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7030A0"/>
                </a:solidFill>
              </a:rPr>
              <a:t>поддержка молодых педагогов, прибывших в ОО Верхнекетского района</a:t>
            </a:r>
            <a:endParaRPr lang="ru-RU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55023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ля оформления\Фон\фон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24" y="-18730"/>
            <a:ext cx="9217024" cy="687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2528904"/>
          </a:xfrm>
        </p:spPr>
        <p:txBody>
          <a:bodyPr>
            <a:norm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785794"/>
            <a:ext cx="7772400" cy="4643470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Задачи: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7030A0"/>
                </a:solidFill>
              </a:rPr>
              <a:t>выявлять ведущие потребности начинающих специалистов и содействовать их разрешению;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7030A0"/>
                </a:solidFill>
              </a:rPr>
              <a:t>оказывать практическую помощь молодым учителям в процессе их адаптации в ОО;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7030A0"/>
                </a:solidFill>
              </a:rPr>
              <a:t>содействовать повышению квалификации и профессиональному росту молодых педагогов;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7030A0"/>
                </a:solidFill>
              </a:rPr>
              <a:t>пропагандировать педагогические достижения молодых педагогов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55023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ля оформления\Фон\фон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24" y="-18730"/>
            <a:ext cx="9217024" cy="687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2528904"/>
          </a:xfrm>
        </p:spPr>
        <p:txBody>
          <a:bodyPr>
            <a:norm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785794"/>
            <a:ext cx="7772400" cy="464347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Формы работы: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7030A0"/>
                </a:solidFill>
              </a:rPr>
              <a:t>анкетирование;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7030A0"/>
                </a:solidFill>
              </a:rPr>
              <a:t>заседания;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7030A0"/>
                </a:solidFill>
              </a:rPr>
              <a:t> встречи с психологами; опытными учителями, победителями и участниками профессиональных конкурсов;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7030A0"/>
                </a:solidFill>
              </a:rPr>
              <a:t>мастер-классы</a:t>
            </a:r>
          </a:p>
          <a:p>
            <a:pPr>
              <a:buFont typeface="Arial" pitchFamily="34" charset="0"/>
              <a:buChar char="•"/>
            </a:pPr>
            <a:endParaRPr lang="ru-RU" b="1" dirty="0" smtClean="0"/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36055023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ля оформления\Фон\фон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24" y="-18730"/>
            <a:ext cx="9217024" cy="687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2528904"/>
          </a:xfrm>
        </p:spPr>
        <p:txBody>
          <a:bodyPr>
            <a:norm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785794"/>
            <a:ext cx="7772400" cy="4643470"/>
          </a:xfrm>
        </p:spPr>
        <p:txBody>
          <a:bodyPr>
            <a:normAutofit fontScale="85000" lnSpcReduction="20000"/>
          </a:bodyPr>
          <a:lstStyle/>
          <a:p>
            <a:pPr>
              <a:buFont typeface="Arial" pitchFamily="34" charset="0"/>
              <a:buChar char="•"/>
            </a:pPr>
            <a:endParaRPr lang="ru-RU" b="1" dirty="0" smtClean="0"/>
          </a:p>
          <a:p>
            <a:r>
              <a:rPr lang="ru-RU" b="1" dirty="0" smtClean="0">
                <a:solidFill>
                  <a:srgbClr val="7030A0"/>
                </a:solidFill>
              </a:rPr>
              <a:t>Содержание программы</a:t>
            </a:r>
            <a:endParaRPr lang="ru-RU" dirty="0" smtClean="0">
              <a:solidFill>
                <a:srgbClr val="7030A0"/>
              </a:solidFill>
            </a:endParaRPr>
          </a:p>
          <a:p>
            <a:r>
              <a:rPr lang="ru-RU" b="1" dirty="0" smtClean="0">
                <a:solidFill>
                  <a:srgbClr val="7030A0"/>
                </a:solidFill>
              </a:rPr>
              <a:t> </a:t>
            </a:r>
            <a:endParaRPr lang="ru-RU" dirty="0" smtClean="0">
              <a:solidFill>
                <a:srgbClr val="7030A0"/>
              </a:solidFill>
            </a:endParaRPr>
          </a:p>
          <a:p>
            <a:r>
              <a:rPr lang="ru-RU" b="1" dirty="0" smtClean="0">
                <a:solidFill>
                  <a:srgbClr val="00B0F0"/>
                </a:solidFill>
              </a:rPr>
              <a:t>1 год обучения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1 заседание</a:t>
            </a:r>
            <a:r>
              <a:rPr lang="ru-RU" dirty="0" smtClean="0">
                <a:solidFill>
                  <a:srgbClr val="7030A0"/>
                </a:solidFill>
              </a:rPr>
              <a:t>  </a:t>
            </a:r>
            <a:r>
              <a:rPr lang="ru-RU" b="1" i="1" dirty="0" smtClean="0">
                <a:solidFill>
                  <a:srgbClr val="7030A0"/>
                </a:solidFill>
              </a:rPr>
              <a:t>(сентябрь)</a:t>
            </a:r>
            <a:r>
              <a:rPr lang="ru-RU" dirty="0" smtClean="0">
                <a:solidFill>
                  <a:srgbClr val="7030A0"/>
                </a:solidFill>
              </a:rPr>
              <a:t> – Ведение школьной документации  (Оформление рабочих программ, личных дел обучающихся,  классных журналов)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2 заседание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b="1" i="1" dirty="0" smtClean="0">
                <a:solidFill>
                  <a:srgbClr val="7030A0"/>
                </a:solidFill>
              </a:rPr>
              <a:t>(март)</a:t>
            </a:r>
            <a:r>
              <a:rPr lang="ru-RU" dirty="0" smtClean="0">
                <a:solidFill>
                  <a:srgbClr val="7030A0"/>
                </a:solidFill>
              </a:rPr>
              <a:t> -  Эмоциональная устойчивость  учителя. Функция общения на уроке.  (Трудная ситуация на уроке и выход из неё. Общая схема причин конфликтных ситуаций. Анализ педагогических ситуаций)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36055023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ля оформления\Фон\фон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24" y="-18730"/>
            <a:ext cx="9217024" cy="687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2528904"/>
          </a:xfrm>
        </p:spPr>
        <p:txBody>
          <a:bodyPr>
            <a:norm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785794"/>
            <a:ext cx="7772400" cy="4643470"/>
          </a:xfrm>
        </p:spPr>
        <p:txBody>
          <a:bodyPr>
            <a:normAutofit fontScale="77500" lnSpcReduction="20000"/>
          </a:bodyPr>
          <a:lstStyle/>
          <a:p>
            <a:pPr>
              <a:buFont typeface="Arial" pitchFamily="34" charset="0"/>
              <a:buChar char="•"/>
            </a:pPr>
            <a:endParaRPr lang="ru-RU" b="1" dirty="0" smtClean="0"/>
          </a:p>
          <a:p>
            <a:r>
              <a:rPr lang="ru-RU" b="1" dirty="0" smtClean="0">
                <a:solidFill>
                  <a:srgbClr val="7030A0"/>
                </a:solidFill>
              </a:rPr>
              <a:t>Содержание программы</a:t>
            </a:r>
            <a:endParaRPr lang="ru-RU" dirty="0" smtClean="0">
              <a:solidFill>
                <a:srgbClr val="7030A0"/>
              </a:solidFill>
            </a:endParaRPr>
          </a:p>
          <a:p>
            <a:r>
              <a:rPr lang="ru-RU" b="1" dirty="0" smtClean="0">
                <a:solidFill>
                  <a:srgbClr val="7030A0"/>
                </a:solidFill>
              </a:rPr>
              <a:t> </a:t>
            </a:r>
            <a:endParaRPr lang="ru-RU" dirty="0" smtClean="0">
              <a:solidFill>
                <a:srgbClr val="7030A0"/>
              </a:solidFill>
            </a:endParaRPr>
          </a:p>
          <a:p>
            <a:r>
              <a:rPr lang="ru-RU" b="1" dirty="0" smtClean="0">
                <a:solidFill>
                  <a:srgbClr val="00B0F0"/>
                </a:solidFill>
              </a:rPr>
              <a:t>2 год обучения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3 заседание </a:t>
            </a:r>
            <a:r>
              <a:rPr lang="ru-RU" b="1" i="1" dirty="0" smtClean="0">
                <a:solidFill>
                  <a:srgbClr val="7030A0"/>
                </a:solidFill>
              </a:rPr>
              <a:t>(октябрь)</a:t>
            </a:r>
            <a:r>
              <a:rPr lang="ru-RU" b="1" dirty="0" smtClean="0">
                <a:solidFill>
                  <a:srgbClr val="7030A0"/>
                </a:solidFill>
              </a:rPr>
              <a:t>  - </a:t>
            </a:r>
            <a:r>
              <a:rPr lang="ru-RU" dirty="0" smtClean="0">
                <a:solidFill>
                  <a:srgbClr val="7030A0"/>
                </a:solidFill>
              </a:rPr>
              <a:t>Современный урок. Требование к организации. Нестандартные формы урока (Семинар-практикум «Типы и формы уроков. Факторы, влияющие на качество преподавания». Мастер-класс  лучших учителей)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4 заседание</a:t>
            </a:r>
            <a:r>
              <a:rPr lang="ru-RU" dirty="0" smtClean="0">
                <a:solidFill>
                  <a:srgbClr val="7030A0"/>
                </a:solidFill>
              </a:rPr>
              <a:t>  </a:t>
            </a:r>
            <a:r>
              <a:rPr lang="ru-RU" b="1" i="1" dirty="0" smtClean="0">
                <a:solidFill>
                  <a:srgbClr val="7030A0"/>
                </a:solidFill>
              </a:rPr>
              <a:t>(апрель)</a:t>
            </a:r>
            <a:r>
              <a:rPr lang="ru-RU" dirty="0" smtClean="0">
                <a:solidFill>
                  <a:srgbClr val="7030A0"/>
                </a:solidFill>
              </a:rPr>
              <a:t> – Классное руководство. (Моделирование воспитательной системы класса. Проведение классных часов и родительских собраний)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 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36055023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ля оформления\Фон\фон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24" y="-18730"/>
            <a:ext cx="9217024" cy="687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2528904"/>
          </a:xfrm>
        </p:spPr>
        <p:txBody>
          <a:bodyPr>
            <a:norm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785794"/>
            <a:ext cx="8272498" cy="5643602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СЕКЦИЯ</a:t>
            </a:r>
          </a:p>
          <a:p>
            <a:r>
              <a:rPr lang="ru-RU" sz="4400" dirty="0" smtClean="0">
                <a:solidFill>
                  <a:srgbClr val="7030A0"/>
                </a:solidFill>
              </a:rPr>
              <a:t>«КЛУБ МОЛОДОГО УЧИТЕЛЯ»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в рамках  августовского совещания работников системы образования Верхнекетского района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>
                <a:solidFill>
                  <a:srgbClr val="7030A0"/>
                </a:solidFill>
              </a:rPr>
              <a:t>29 </a:t>
            </a:r>
            <a:r>
              <a:rPr lang="ru-RU" dirty="0" smtClean="0">
                <a:solidFill>
                  <a:srgbClr val="7030A0"/>
                </a:solidFill>
              </a:rPr>
              <a:t>августа 2014 года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43570" y="4143380"/>
            <a:ext cx="392909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dirty="0" smtClean="0">
                <a:solidFill>
                  <a:srgbClr val="7030A0"/>
                </a:solidFill>
              </a:rPr>
              <a:t>Стародубцева </a:t>
            </a:r>
            <a:r>
              <a:rPr lang="ru-RU" dirty="0" err="1" smtClean="0">
                <a:solidFill>
                  <a:srgbClr val="7030A0"/>
                </a:solidFill>
              </a:rPr>
              <a:t>Анжелика</a:t>
            </a:r>
            <a:r>
              <a:rPr lang="ru-RU" dirty="0" smtClean="0">
                <a:solidFill>
                  <a:srgbClr val="7030A0"/>
                </a:solidFill>
              </a:rPr>
              <a:t> Анатольевна, 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Заместитель начальника Управления образования Администрации Верхнекетского района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55023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ля оформления\Фон\фон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24" y="-18730"/>
            <a:ext cx="9217024" cy="687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2528904"/>
          </a:xfrm>
        </p:spPr>
        <p:txBody>
          <a:bodyPr>
            <a:norm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785794"/>
            <a:ext cx="7772400" cy="4643470"/>
          </a:xfrm>
        </p:spPr>
        <p:txBody>
          <a:bodyPr>
            <a:normAutofit fontScale="70000" lnSpcReduction="20000"/>
          </a:bodyPr>
          <a:lstStyle/>
          <a:p>
            <a:pPr>
              <a:buFont typeface="Arial" pitchFamily="34" charset="0"/>
              <a:buChar char="•"/>
            </a:pPr>
            <a:endParaRPr lang="ru-RU" b="1" dirty="0" smtClean="0"/>
          </a:p>
          <a:p>
            <a:r>
              <a:rPr lang="ru-RU" b="1" dirty="0" smtClean="0">
                <a:solidFill>
                  <a:srgbClr val="7030A0"/>
                </a:solidFill>
              </a:rPr>
              <a:t>Содержание программы</a:t>
            </a:r>
            <a:endParaRPr lang="ru-RU" dirty="0" smtClean="0">
              <a:solidFill>
                <a:srgbClr val="7030A0"/>
              </a:solidFill>
            </a:endParaRPr>
          </a:p>
          <a:p>
            <a:r>
              <a:rPr lang="ru-RU" b="1" dirty="0" smtClean="0">
                <a:solidFill>
                  <a:srgbClr val="7030A0"/>
                </a:solidFill>
              </a:rPr>
              <a:t> </a:t>
            </a:r>
            <a:endParaRPr lang="ru-RU" dirty="0" smtClean="0">
              <a:solidFill>
                <a:srgbClr val="7030A0"/>
              </a:solidFill>
            </a:endParaRPr>
          </a:p>
          <a:p>
            <a:r>
              <a:rPr lang="ru-RU" b="1" dirty="0" smtClean="0">
                <a:solidFill>
                  <a:srgbClr val="00B0F0"/>
                </a:solidFill>
              </a:rPr>
              <a:t>3 год обучения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 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5 заседание</a:t>
            </a:r>
            <a:r>
              <a:rPr lang="ru-RU" dirty="0" smtClean="0">
                <a:solidFill>
                  <a:srgbClr val="7030A0"/>
                </a:solidFill>
              </a:rPr>
              <a:t>   </a:t>
            </a:r>
            <a:r>
              <a:rPr lang="ru-RU" b="1" i="1" dirty="0" smtClean="0">
                <a:solidFill>
                  <a:srgbClr val="7030A0"/>
                </a:solidFill>
              </a:rPr>
              <a:t>(ноябрь)</a:t>
            </a:r>
            <a:r>
              <a:rPr lang="ru-RU" dirty="0" smtClean="0">
                <a:solidFill>
                  <a:srgbClr val="7030A0"/>
                </a:solidFill>
              </a:rPr>
              <a:t> – Аттестация. Требования к квалификации педагогических работников  (Изучение нормативных документов по аттестации. </a:t>
            </a:r>
            <a:r>
              <a:rPr lang="ru-RU" dirty="0" err="1" smtClean="0">
                <a:solidFill>
                  <a:srgbClr val="7030A0"/>
                </a:solidFill>
              </a:rPr>
              <a:t>Портфолио</a:t>
            </a:r>
            <a:r>
              <a:rPr lang="ru-RU" dirty="0" smtClean="0">
                <a:solidFill>
                  <a:srgbClr val="7030A0"/>
                </a:solidFill>
              </a:rPr>
              <a:t> аттестуемого) 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6 заседание</a:t>
            </a:r>
            <a:r>
              <a:rPr lang="ru-RU" dirty="0" smtClean="0">
                <a:solidFill>
                  <a:srgbClr val="7030A0"/>
                </a:solidFill>
              </a:rPr>
              <a:t>  </a:t>
            </a:r>
            <a:r>
              <a:rPr lang="ru-RU" b="1" i="1" dirty="0" smtClean="0">
                <a:solidFill>
                  <a:srgbClr val="7030A0"/>
                </a:solidFill>
              </a:rPr>
              <a:t>(май)</a:t>
            </a:r>
            <a:r>
              <a:rPr lang="ru-RU" dirty="0" smtClean="0">
                <a:solidFill>
                  <a:srgbClr val="7030A0"/>
                </a:solidFill>
              </a:rPr>
              <a:t>  -  </a:t>
            </a:r>
            <a:r>
              <a:rPr lang="ru-RU" dirty="0" err="1" smtClean="0">
                <a:solidFill>
                  <a:srgbClr val="7030A0"/>
                </a:solidFill>
              </a:rPr>
              <a:t>Бенифис</a:t>
            </a:r>
            <a:r>
              <a:rPr lang="ru-RU" dirty="0" smtClean="0">
                <a:solidFill>
                  <a:srgbClr val="7030A0"/>
                </a:solidFill>
              </a:rPr>
              <a:t> молодого учителя  (Творческий отчёт, на котором молодые учителя представляют себя не только как  педагогов, но и как увлечённых, инициативных молодых людей со своими интересами, увлечениями и талантами)</a:t>
            </a:r>
          </a:p>
          <a:p>
            <a:r>
              <a:rPr lang="ru-RU" dirty="0" smtClean="0"/>
              <a:t> 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36055023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ля оформления\Фон\фон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24" y="-18730"/>
            <a:ext cx="9217024" cy="687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2528904"/>
          </a:xfrm>
        </p:spPr>
        <p:txBody>
          <a:bodyPr>
            <a:norm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785794"/>
            <a:ext cx="7772400" cy="4643470"/>
          </a:xfrm>
        </p:spPr>
        <p:txBody>
          <a:bodyPr>
            <a:normAutofit fontScale="25000" lnSpcReduction="20000"/>
          </a:bodyPr>
          <a:lstStyle/>
          <a:p>
            <a:r>
              <a:rPr lang="ru-RU" sz="7200" b="1" dirty="0" smtClean="0">
                <a:solidFill>
                  <a:srgbClr val="7030A0"/>
                </a:solidFill>
              </a:rPr>
              <a:t>15  мая на базе МБОУ «</a:t>
            </a:r>
            <a:r>
              <a:rPr lang="ru-RU" sz="7200" b="1" dirty="0" err="1" smtClean="0">
                <a:solidFill>
                  <a:srgbClr val="7030A0"/>
                </a:solidFill>
              </a:rPr>
              <a:t>Степановская</a:t>
            </a:r>
            <a:r>
              <a:rPr lang="ru-RU" sz="7200" b="1" dirty="0" smtClean="0">
                <a:solidFill>
                  <a:srgbClr val="7030A0"/>
                </a:solidFill>
              </a:rPr>
              <a:t> СОШ»  состоялось очередное заседание </a:t>
            </a:r>
          </a:p>
          <a:p>
            <a:r>
              <a:rPr lang="ru-RU" sz="7200" b="1" dirty="0" smtClean="0">
                <a:solidFill>
                  <a:srgbClr val="7030A0"/>
                </a:solidFill>
              </a:rPr>
              <a:t>членов Клуба молодого учителя</a:t>
            </a:r>
          </a:p>
          <a:p>
            <a:r>
              <a:rPr lang="ru-RU" sz="7200" b="1" dirty="0" smtClean="0">
                <a:solidFill>
                  <a:srgbClr val="7030A0"/>
                </a:solidFill>
              </a:rPr>
              <a:t> по теме: «Эмоциональная устойчивость учителя. </a:t>
            </a:r>
          </a:p>
          <a:p>
            <a:r>
              <a:rPr lang="ru-RU" sz="7200" b="1" dirty="0" smtClean="0">
                <a:solidFill>
                  <a:srgbClr val="7030A0"/>
                </a:solidFill>
              </a:rPr>
              <a:t>Функция общения на уроке».</a:t>
            </a:r>
          </a:p>
          <a:p>
            <a:r>
              <a:rPr lang="ru-RU" sz="6400" b="1" dirty="0" smtClean="0">
                <a:solidFill>
                  <a:srgbClr val="7030A0"/>
                </a:solidFill>
              </a:rPr>
              <a:t>В заседании приняли участие молодые педагоги со стажем до 3 лет МБОУ «Белоярская СОШ №1» — учитель физической культуры Исаков И.П., учитель начальных классов Куклина Е.В., учитель начальных классов Новикова А.П.; МАОУ «Белоярская СОШ №2» — учитель географии Анашкина Е.Н., учитель математики </a:t>
            </a:r>
            <a:r>
              <a:rPr lang="ru-RU" sz="6400" b="1" dirty="0" err="1" smtClean="0">
                <a:solidFill>
                  <a:srgbClr val="7030A0"/>
                </a:solidFill>
              </a:rPr>
              <a:t>Сиухина</a:t>
            </a:r>
            <a:r>
              <a:rPr lang="ru-RU" sz="6400" b="1" dirty="0" smtClean="0">
                <a:solidFill>
                  <a:srgbClr val="7030A0"/>
                </a:solidFill>
              </a:rPr>
              <a:t> О.М., учитель биологии Усенкова Е.А.;  МБОУ «Клюквинская СОШИ» — учитель математики </a:t>
            </a:r>
            <a:r>
              <a:rPr lang="ru-RU" sz="6400" b="1" dirty="0" err="1" smtClean="0">
                <a:solidFill>
                  <a:srgbClr val="7030A0"/>
                </a:solidFill>
              </a:rPr>
              <a:t>Бурачкова</a:t>
            </a:r>
            <a:r>
              <a:rPr lang="ru-RU" sz="6400" b="1" dirty="0" smtClean="0">
                <a:solidFill>
                  <a:srgbClr val="7030A0"/>
                </a:solidFill>
              </a:rPr>
              <a:t> И.С., начальник Управления образования Администрации Верхнекетского района  Т.А. Елисеева, старший методист  </a:t>
            </a:r>
            <a:r>
              <a:rPr lang="ru-RU" sz="6400" b="1" dirty="0" err="1" smtClean="0">
                <a:solidFill>
                  <a:srgbClr val="7030A0"/>
                </a:solidFill>
              </a:rPr>
              <a:t>ООФМиРО</a:t>
            </a:r>
            <a:r>
              <a:rPr lang="ru-RU" sz="6400" b="1" dirty="0" smtClean="0">
                <a:solidFill>
                  <a:srgbClr val="7030A0"/>
                </a:solidFill>
              </a:rPr>
              <a:t>  О.И. Капустина, педагог-психолог МАДОУ «Верхнекетский детский сад» Н.Н.Привалова, заместитель  директора по ВР,  педагог-психолог МБОУ «</a:t>
            </a:r>
            <a:r>
              <a:rPr lang="ru-RU" sz="6400" b="1" dirty="0" err="1" smtClean="0">
                <a:solidFill>
                  <a:srgbClr val="7030A0"/>
                </a:solidFill>
              </a:rPr>
              <a:t>Степановская</a:t>
            </a:r>
            <a:r>
              <a:rPr lang="ru-RU" sz="6400" b="1" dirty="0" smtClean="0">
                <a:solidFill>
                  <a:srgbClr val="7030A0"/>
                </a:solidFill>
              </a:rPr>
              <a:t> СОШ» Н.Г. Целищева, заместитель директора по МР МБОУ «</a:t>
            </a:r>
            <a:r>
              <a:rPr lang="ru-RU" sz="6400" b="1" dirty="0" err="1" smtClean="0">
                <a:solidFill>
                  <a:srgbClr val="7030A0"/>
                </a:solidFill>
              </a:rPr>
              <a:t>Степановская</a:t>
            </a:r>
            <a:r>
              <a:rPr lang="ru-RU" sz="6400" b="1" dirty="0" smtClean="0">
                <a:solidFill>
                  <a:srgbClr val="7030A0"/>
                </a:solidFill>
              </a:rPr>
              <a:t> СОШ» И.Б. Попцова.</a:t>
            </a:r>
          </a:p>
          <a:p>
            <a:r>
              <a:rPr lang="ru-RU" sz="8000" b="1" dirty="0" smtClean="0">
                <a:solidFill>
                  <a:srgbClr val="7030A0"/>
                </a:solidFill>
              </a:rPr>
              <a:t>В рамках заседания были представлены сообщения по темам «Эмоциональная устойчивость учителя» (Целищева Н.Г.), «Имидж современного педагога» (Привалова Н.Н.), «Функция общения на уроке» (Попцова И.Б.). Для участников прошли тестовые и </a:t>
            </a:r>
            <a:r>
              <a:rPr lang="ru-RU" sz="8000" b="1" dirty="0" err="1" smtClean="0">
                <a:solidFill>
                  <a:srgbClr val="7030A0"/>
                </a:solidFill>
              </a:rPr>
              <a:t>тренинговые</a:t>
            </a:r>
            <a:r>
              <a:rPr lang="ru-RU" sz="8000" b="1" dirty="0" smtClean="0">
                <a:solidFill>
                  <a:srgbClr val="7030A0"/>
                </a:solidFill>
              </a:rPr>
              <a:t> занятия  на  сплочение, </a:t>
            </a:r>
            <a:r>
              <a:rPr lang="ru-RU" sz="8000" b="1" dirty="0" err="1" smtClean="0">
                <a:solidFill>
                  <a:srgbClr val="7030A0"/>
                </a:solidFill>
              </a:rPr>
              <a:t>командообразование</a:t>
            </a:r>
            <a:r>
              <a:rPr lang="ru-RU" sz="8000" b="1" dirty="0" smtClean="0">
                <a:solidFill>
                  <a:srgbClr val="7030A0"/>
                </a:solidFill>
              </a:rPr>
              <a:t>,  эффективное сотрудничество. Участники заседания высоко оценили данное мероприятие.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055023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ля оформления\Фон\фон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24" y="-18730"/>
            <a:ext cx="9217024" cy="687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2528904"/>
          </a:xfrm>
        </p:spPr>
        <p:txBody>
          <a:bodyPr>
            <a:norm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785794"/>
            <a:ext cx="7772400" cy="464347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25602" name="Picture 2" descr="C:\Users\Zamestitel\Desktop\dsc_10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65250" y="714356"/>
            <a:ext cx="3778254" cy="2286016"/>
          </a:xfrm>
          <a:prstGeom prst="rect">
            <a:avLst/>
          </a:prstGeom>
          <a:noFill/>
        </p:spPr>
      </p:pic>
      <p:pic>
        <p:nvPicPr>
          <p:cNvPr id="25603" name="Picture 3" descr="C:\Users\Zamestitel\Desktop\dsc_102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3071810"/>
            <a:ext cx="3714776" cy="2571768"/>
          </a:xfrm>
          <a:prstGeom prst="rect">
            <a:avLst/>
          </a:prstGeom>
          <a:noFill/>
        </p:spPr>
      </p:pic>
      <p:pic>
        <p:nvPicPr>
          <p:cNvPr id="25604" name="Picture 4" descr="C:\Users\Zamestitel\Desktop\DSC_004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57290" y="3071810"/>
            <a:ext cx="3786214" cy="2571768"/>
          </a:xfrm>
          <a:prstGeom prst="rect">
            <a:avLst/>
          </a:prstGeom>
          <a:noFill/>
        </p:spPr>
      </p:pic>
      <p:pic>
        <p:nvPicPr>
          <p:cNvPr id="25606" name="Picture 6" descr="C:\Users\Zamestitel\Desktop\sam_117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14942" y="714356"/>
            <a:ext cx="3714776" cy="22860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055023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ля оформления\Фон\фон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24" y="-18730"/>
            <a:ext cx="9217024" cy="687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2528904"/>
          </a:xfrm>
        </p:spPr>
        <p:txBody>
          <a:bodyPr>
            <a:norm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785794"/>
            <a:ext cx="7772400" cy="485300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Планируемые результаты:</a:t>
            </a:r>
            <a:endParaRPr lang="ru-RU" dirty="0" smtClean="0">
              <a:solidFill>
                <a:srgbClr val="7030A0"/>
              </a:solidFill>
            </a:endParaRPr>
          </a:p>
          <a:p>
            <a:r>
              <a:rPr lang="ru-RU" dirty="0" smtClean="0">
                <a:solidFill>
                  <a:srgbClr val="7030A0"/>
                </a:solidFill>
              </a:rPr>
              <a:t>Психолого-социальная адаптация  молодых учителей,  успешность вхождения  в новый коллектив, умение решать межличностные проблемы, поставить себя в позицию равноправного члена коллектива. Результативность психологического контакта с учениками и их родителями.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055023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ля оформления\Фон\фон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786" y="-18730"/>
            <a:ext cx="9217024" cy="687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2528904"/>
          </a:xfrm>
        </p:spPr>
        <p:txBody>
          <a:bodyPr>
            <a:norm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785794"/>
            <a:ext cx="7772400" cy="4643470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Региональная программа профессиональной адаптации и развития молодых учителей «Три горизонта»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Цели и задачи программы:</a:t>
            </a:r>
            <a:endParaRPr lang="ru-RU" dirty="0" smtClean="0">
              <a:solidFill>
                <a:srgbClr val="7030A0"/>
              </a:solidFill>
            </a:endParaRPr>
          </a:p>
          <a:p>
            <a:r>
              <a:rPr lang="ru-RU" dirty="0" smtClean="0">
                <a:solidFill>
                  <a:srgbClr val="7030A0"/>
                </a:solidFill>
              </a:rPr>
              <a:t>* обеспечение эффективной профессиональной адаптации молодых учителей;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* организация поддержки в развитии профессиональных навыков молодых учителей;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* знакомство молодых учителей с инновационным педагогическим сообществом;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* оценка потенциала и планирование дальнейшего профессионального и карьерного развития молодых учителей;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* эффективное использование опыта лучших и потомственных учителей Томской области;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* развитие практики наставничества.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055023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ля оформления\Фон\фон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786" y="-18730"/>
            <a:ext cx="9217024" cy="687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2528904"/>
          </a:xfrm>
        </p:spPr>
        <p:txBody>
          <a:bodyPr>
            <a:norm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785794"/>
            <a:ext cx="7772400" cy="4643470"/>
          </a:xfrm>
        </p:spPr>
        <p:txBody>
          <a:bodyPr>
            <a:normAutofit fontScale="55000" lnSpcReduction="20000"/>
          </a:bodyPr>
          <a:lstStyle/>
          <a:p>
            <a:endParaRPr lang="ru-RU" dirty="0" smtClean="0"/>
          </a:p>
          <a:p>
            <a:r>
              <a:rPr lang="ru-RU" b="1" dirty="0" smtClean="0">
                <a:solidFill>
                  <a:srgbClr val="7030A0"/>
                </a:solidFill>
              </a:rPr>
              <a:t>Участники программы: </a:t>
            </a:r>
            <a:r>
              <a:rPr lang="ru-RU" dirty="0" smtClean="0">
                <a:solidFill>
                  <a:srgbClr val="7030A0"/>
                </a:solidFill>
              </a:rPr>
              <a:t>молодые учителя в возрасте до 30 лет, проработавшие в образовательной организации не более трех лет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Ожидаемые результаты:</a:t>
            </a:r>
            <a:endParaRPr lang="ru-RU" dirty="0" smtClean="0">
              <a:solidFill>
                <a:srgbClr val="7030A0"/>
              </a:solidFill>
            </a:endParaRPr>
          </a:p>
          <a:p>
            <a:r>
              <a:rPr lang="ru-RU" sz="3800" dirty="0" smtClean="0">
                <a:solidFill>
                  <a:srgbClr val="7030A0"/>
                </a:solidFill>
              </a:rPr>
              <a:t>Положительная динамика обновления и сохранения учительского корпуса.</a:t>
            </a:r>
          </a:p>
          <a:p>
            <a:r>
              <a:rPr lang="ru-RU" sz="3800" dirty="0" smtClean="0">
                <a:solidFill>
                  <a:srgbClr val="7030A0"/>
                </a:solidFill>
              </a:rPr>
              <a:t>Создание системы сетевого взаимодействия и сетевого наставничества (использование потенциала лучших и потомственных учителей Томской области).</a:t>
            </a:r>
          </a:p>
          <a:p>
            <a:r>
              <a:rPr lang="ru-RU" sz="3800" dirty="0" smtClean="0">
                <a:solidFill>
                  <a:srgbClr val="7030A0"/>
                </a:solidFill>
              </a:rPr>
              <a:t>Повышение уровня методической грамотности, совершенствование профессиональных навыков молодых учителей.</a:t>
            </a:r>
          </a:p>
          <a:p>
            <a:r>
              <a:rPr lang="ru-RU" sz="3800" dirty="0" smtClean="0">
                <a:solidFill>
                  <a:srgbClr val="7030A0"/>
                </a:solidFill>
              </a:rPr>
              <a:t>Активное участие молодых учителей в образовательных событиях, конкурсах профессионального мастерства различных уровней.</a:t>
            </a:r>
          </a:p>
          <a:p>
            <a:r>
              <a:rPr lang="ru-RU" sz="3800" dirty="0" smtClean="0">
                <a:solidFill>
                  <a:srgbClr val="7030A0"/>
                </a:solidFill>
              </a:rPr>
              <a:t>Формирование </a:t>
            </a:r>
            <a:r>
              <a:rPr lang="ru-RU" sz="3800" dirty="0" err="1" smtClean="0">
                <a:solidFill>
                  <a:srgbClr val="7030A0"/>
                </a:solidFill>
              </a:rPr>
              <a:t>портфолио</a:t>
            </a:r>
            <a:r>
              <a:rPr lang="ru-RU" sz="3800" dirty="0" smtClean="0">
                <a:solidFill>
                  <a:srgbClr val="7030A0"/>
                </a:solidFill>
              </a:rPr>
              <a:t> молодого учителя.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055023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ля оформления\Фон\фон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786" y="-18730"/>
            <a:ext cx="9217024" cy="687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2528904"/>
          </a:xfrm>
        </p:spPr>
        <p:txBody>
          <a:bodyPr>
            <a:norm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785794"/>
            <a:ext cx="7772400" cy="4643470"/>
          </a:xfrm>
        </p:spPr>
        <p:txBody>
          <a:bodyPr>
            <a:normAutofit fontScale="77500" lnSpcReduction="20000"/>
          </a:bodyPr>
          <a:lstStyle/>
          <a:p>
            <a:endParaRPr lang="ru-RU" dirty="0" smtClean="0"/>
          </a:p>
          <a:p>
            <a:endParaRPr lang="ru-RU" sz="3800" dirty="0" smtClean="0"/>
          </a:p>
          <a:p>
            <a:r>
              <a:rPr lang="ru-RU" b="1" dirty="0" smtClean="0">
                <a:solidFill>
                  <a:srgbClr val="7030A0"/>
                </a:solidFill>
              </a:rPr>
              <a:t>Нормативные документы</a:t>
            </a:r>
            <a:endParaRPr lang="ru-RU" dirty="0" smtClean="0">
              <a:solidFill>
                <a:srgbClr val="7030A0"/>
              </a:solidFill>
            </a:endParaRPr>
          </a:p>
          <a:p>
            <a:r>
              <a:rPr lang="ru-RU" dirty="0" smtClean="0">
                <a:solidFill>
                  <a:srgbClr val="7030A0"/>
                </a:solidFill>
                <a:hlinkClick r:id="rId3"/>
              </a:rPr>
              <a:t>Распоряжение Департамента общего образования Томской области «Об утверждении Положения о региональной программе профессиональной адаптации развития молодых учителей «Три горизонта» №175-р от 20.03.2012</a:t>
            </a:r>
            <a:endParaRPr lang="ru-RU" dirty="0" smtClean="0">
              <a:solidFill>
                <a:srgbClr val="7030A0"/>
              </a:solidFill>
            </a:endParaRPr>
          </a:p>
          <a:p>
            <a:r>
              <a:rPr lang="ru-RU" dirty="0" smtClean="0">
                <a:solidFill>
                  <a:srgbClr val="7030A0"/>
                </a:solidFill>
                <a:hlinkClick r:id="rId4"/>
              </a:rPr>
              <a:t>Положение о региональной программе профессиональной адаптации и развития молодых учителей Томской области Три горизонта</a:t>
            </a:r>
            <a:endParaRPr lang="ru-RU" dirty="0" smtClean="0">
              <a:solidFill>
                <a:srgbClr val="7030A0"/>
              </a:solidFill>
            </a:endParaRPr>
          </a:p>
          <a:p>
            <a:r>
              <a:rPr lang="ru-RU" dirty="0" smtClean="0">
                <a:solidFill>
                  <a:srgbClr val="7030A0"/>
                </a:solidFill>
                <a:hlinkClick r:id="rId5"/>
              </a:rPr>
              <a:t>Форма заявки для молодого учителя</a:t>
            </a:r>
            <a:endParaRPr lang="ru-RU" dirty="0" smtClean="0">
              <a:solidFill>
                <a:srgbClr val="7030A0"/>
              </a:solidFill>
            </a:endParaRPr>
          </a:p>
          <a:p>
            <a:r>
              <a:rPr lang="ru-RU" dirty="0" smtClean="0">
                <a:solidFill>
                  <a:srgbClr val="7030A0"/>
                </a:solidFill>
                <a:hlinkClick r:id="rId6"/>
              </a:rPr>
              <a:t>Форма заявки для наставника</a:t>
            </a:r>
            <a:endParaRPr lang="ru-RU" dirty="0" smtClean="0">
              <a:solidFill>
                <a:srgbClr val="7030A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055023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ля оформления\Фон\фон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786" y="-18730"/>
            <a:ext cx="9217024" cy="687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2528904"/>
          </a:xfrm>
        </p:spPr>
        <p:txBody>
          <a:bodyPr>
            <a:norm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785794"/>
            <a:ext cx="7772400" cy="4643470"/>
          </a:xfrm>
        </p:spPr>
        <p:txBody>
          <a:bodyPr>
            <a:normAutofit fontScale="62500" lnSpcReduction="20000"/>
          </a:bodyPr>
          <a:lstStyle/>
          <a:p>
            <a:endParaRPr lang="ru-RU" dirty="0" smtClean="0"/>
          </a:p>
          <a:p>
            <a:endParaRPr lang="ru-RU" sz="3800" dirty="0" smtClean="0"/>
          </a:p>
          <a:p>
            <a:r>
              <a:rPr lang="ru-RU" b="1" dirty="0" smtClean="0">
                <a:solidFill>
                  <a:srgbClr val="7030A0"/>
                </a:solidFill>
              </a:rPr>
              <a:t>Этапы программы</a:t>
            </a:r>
            <a:endParaRPr lang="ru-RU" dirty="0" smtClean="0">
              <a:solidFill>
                <a:srgbClr val="7030A0"/>
              </a:solidFill>
            </a:endParaRPr>
          </a:p>
          <a:p>
            <a:r>
              <a:rPr lang="ru-RU" dirty="0" smtClean="0">
                <a:solidFill>
                  <a:srgbClr val="7030A0"/>
                </a:solidFill>
                <a:hlinkClick r:id="rId3"/>
              </a:rPr>
              <a:t>Горизонт 1. «Я и система образования Томской области»</a:t>
            </a:r>
            <a:endParaRPr lang="ru-RU" dirty="0" smtClean="0">
              <a:solidFill>
                <a:srgbClr val="7030A0"/>
              </a:solidFill>
            </a:endParaRPr>
          </a:p>
          <a:p>
            <a:r>
              <a:rPr lang="ru-RU" dirty="0" smtClean="0">
                <a:solidFill>
                  <a:srgbClr val="7030A0"/>
                </a:solidFill>
              </a:rPr>
              <a:t>Этап адаптации и самоопределения молодого педагога: выявление проблемных зон, определение путей восполнения дефицитов. Составление карты профессионального роста молодого учителя.</a:t>
            </a:r>
          </a:p>
          <a:p>
            <a:r>
              <a:rPr lang="ru-RU" dirty="0" smtClean="0">
                <a:solidFill>
                  <a:srgbClr val="7030A0"/>
                </a:solidFill>
                <a:hlinkClick r:id="rId4"/>
              </a:rPr>
              <a:t>Горизонт 2. «Я и моя профессия»</a:t>
            </a:r>
            <a:endParaRPr lang="ru-RU" dirty="0" smtClean="0">
              <a:solidFill>
                <a:srgbClr val="7030A0"/>
              </a:solidFill>
            </a:endParaRPr>
          </a:p>
          <a:p>
            <a:r>
              <a:rPr lang="ru-RU" dirty="0" smtClean="0">
                <a:solidFill>
                  <a:srgbClr val="7030A0"/>
                </a:solidFill>
              </a:rPr>
              <a:t>Этап совершенствования профессиональных навыков, повышения уровня методической грамотности, поиск индивидуального стиля. Разработка мини-проекта «К вершинам мастерства».</a:t>
            </a:r>
          </a:p>
          <a:p>
            <a:r>
              <a:rPr lang="ru-RU" u="sng" dirty="0" smtClean="0">
                <a:solidFill>
                  <a:srgbClr val="7030A0"/>
                </a:solidFill>
              </a:rPr>
              <a:t>Горизонт 3. «Я и моя карьера»</a:t>
            </a:r>
            <a:endParaRPr lang="ru-RU" dirty="0" smtClean="0">
              <a:solidFill>
                <a:srgbClr val="7030A0"/>
              </a:solidFill>
            </a:endParaRPr>
          </a:p>
          <a:p>
            <a:r>
              <a:rPr lang="ru-RU" dirty="0" smtClean="0">
                <a:solidFill>
                  <a:srgbClr val="7030A0"/>
                </a:solidFill>
              </a:rPr>
              <a:t>Этап становления индивидуального стиля педагога, выбор оптимальных, для данного педагога, технологий и методик обучения, участие в образовательных событиях. Оформление </a:t>
            </a:r>
            <a:r>
              <a:rPr lang="ru-RU" dirty="0" err="1" smtClean="0">
                <a:solidFill>
                  <a:srgbClr val="7030A0"/>
                </a:solidFill>
              </a:rPr>
              <a:t>портфолио</a:t>
            </a:r>
            <a:r>
              <a:rPr lang="ru-RU" dirty="0" smtClean="0">
                <a:solidFill>
                  <a:srgbClr val="7030A0"/>
                </a:solidFill>
              </a:rPr>
              <a:t> молодого педагога.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055023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ля оформления\Фон\фон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786" y="-18730"/>
            <a:ext cx="9217024" cy="687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2528904"/>
          </a:xfrm>
        </p:spPr>
        <p:txBody>
          <a:bodyPr>
            <a:norm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785794"/>
            <a:ext cx="7772400" cy="4643470"/>
          </a:xfrm>
        </p:spPr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r>
              <a:rPr lang="ru-RU" sz="4000" b="1" dirty="0" smtClean="0">
                <a:solidFill>
                  <a:srgbClr val="7030A0"/>
                </a:solidFill>
              </a:rPr>
              <a:t>Методическое сопровождение программы:</a:t>
            </a:r>
            <a:endParaRPr lang="ru-RU" sz="4000" dirty="0" smtClean="0">
              <a:solidFill>
                <a:srgbClr val="7030A0"/>
              </a:solidFill>
            </a:endParaRPr>
          </a:p>
          <a:p>
            <a:r>
              <a:rPr lang="ru-RU" sz="4000" dirty="0" smtClean="0">
                <a:solidFill>
                  <a:srgbClr val="7030A0"/>
                </a:solidFill>
                <a:hlinkClick r:id="rId3"/>
              </a:rPr>
              <a:t>Карта профессиональной адаптации молодого учителя</a:t>
            </a:r>
            <a:endParaRPr lang="ru-RU" sz="4000" dirty="0" smtClean="0">
              <a:solidFill>
                <a:srgbClr val="7030A0"/>
              </a:solidFill>
            </a:endParaRPr>
          </a:p>
          <a:p>
            <a:r>
              <a:rPr lang="ru-RU" sz="4000" dirty="0" smtClean="0">
                <a:solidFill>
                  <a:srgbClr val="7030A0"/>
                </a:solidFill>
                <a:hlinkClick r:id="rId4"/>
              </a:rPr>
              <a:t>Индивидуальная образовательная программа молодого учителя</a:t>
            </a:r>
            <a:endParaRPr lang="ru-RU" sz="4000" dirty="0" smtClean="0">
              <a:solidFill>
                <a:srgbClr val="7030A0"/>
              </a:solidFill>
            </a:endParaRPr>
          </a:p>
          <a:p>
            <a:r>
              <a:rPr lang="ru-RU" sz="4000" dirty="0" smtClean="0">
                <a:solidFill>
                  <a:srgbClr val="7030A0"/>
                </a:solidFill>
                <a:hlinkClick r:id="rId5"/>
              </a:rPr>
              <a:t>Методические рекомендации к индивидуальной образовательной программе</a:t>
            </a:r>
            <a:endParaRPr lang="ru-RU" sz="4000" dirty="0" smtClean="0">
              <a:solidFill>
                <a:srgbClr val="7030A0"/>
              </a:solidFill>
            </a:endParaRPr>
          </a:p>
          <a:p>
            <a:endParaRPr lang="ru-RU" sz="3800" dirty="0" smtClean="0"/>
          </a:p>
        </p:txBody>
      </p:sp>
    </p:spTree>
    <p:extLst>
      <p:ext uri="{BB962C8B-B14F-4D97-AF65-F5344CB8AC3E}">
        <p14:creationId xmlns:p14="http://schemas.microsoft.com/office/powerpoint/2010/main" xmlns="" val="36055023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ля оформления\Фон\фон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786" y="-18730"/>
            <a:ext cx="9217024" cy="687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2528904"/>
          </a:xfrm>
        </p:spPr>
        <p:txBody>
          <a:bodyPr>
            <a:norm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785794"/>
            <a:ext cx="7772400" cy="4643470"/>
          </a:xfrm>
        </p:spPr>
        <p:txBody>
          <a:bodyPr>
            <a:normAutofit fontScale="77500" lnSpcReduction="20000"/>
          </a:bodyPr>
          <a:lstStyle/>
          <a:p>
            <a:endParaRPr lang="ru-RU" dirty="0" smtClean="0"/>
          </a:p>
          <a:p>
            <a:r>
              <a:rPr lang="ru-RU" sz="3500" b="1" dirty="0" smtClean="0">
                <a:solidFill>
                  <a:srgbClr val="7030A0"/>
                </a:solidFill>
              </a:rPr>
              <a:t>Участники программы «Три горизонта» от системы образования Верхнекетского района:</a:t>
            </a:r>
          </a:p>
          <a:p>
            <a:endParaRPr lang="ru-RU" sz="2800" dirty="0" smtClean="0"/>
          </a:p>
          <a:p>
            <a:r>
              <a:rPr lang="ru-RU" sz="2800" b="1" i="1" dirty="0" smtClean="0">
                <a:solidFill>
                  <a:srgbClr val="00B0F0"/>
                </a:solidFill>
              </a:rPr>
              <a:t>Участник 2 горизонта </a:t>
            </a:r>
            <a:r>
              <a:rPr lang="ru-RU" sz="2800" dirty="0" smtClean="0"/>
              <a:t>- </a:t>
            </a:r>
            <a:r>
              <a:rPr lang="ru-RU" sz="2800" dirty="0" err="1" smtClean="0">
                <a:solidFill>
                  <a:srgbClr val="7030A0"/>
                </a:solidFill>
              </a:rPr>
              <a:t>Унжакова</a:t>
            </a:r>
            <a:r>
              <a:rPr lang="ru-RU" sz="2800" dirty="0" smtClean="0">
                <a:solidFill>
                  <a:srgbClr val="7030A0"/>
                </a:solidFill>
              </a:rPr>
              <a:t> Анна </a:t>
            </a:r>
            <a:r>
              <a:rPr lang="ru-RU" sz="2800" dirty="0" err="1" smtClean="0">
                <a:solidFill>
                  <a:srgbClr val="7030A0"/>
                </a:solidFill>
              </a:rPr>
              <a:t>Зигмундтовна</a:t>
            </a:r>
            <a:r>
              <a:rPr lang="ru-RU" sz="2800" dirty="0" smtClean="0">
                <a:solidFill>
                  <a:srgbClr val="7030A0"/>
                </a:solidFill>
              </a:rPr>
              <a:t>, учитель иностранного языка МБОУ «Белоярская СОШ№1», наставник – </a:t>
            </a:r>
            <a:r>
              <a:rPr lang="ru-RU" sz="2800" dirty="0" err="1" smtClean="0">
                <a:solidFill>
                  <a:srgbClr val="7030A0"/>
                </a:solidFill>
              </a:rPr>
              <a:t>Монголина</a:t>
            </a:r>
            <a:r>
              <a:rPr lang="ru-RU" sz="2800" dirty="0" smtClean="0">
                <a:solidFill>
                  <a:srgbClr val="7030A0"/>
                </a:solidFill>
              </a:rPr>
              <a:t> Виктория Анатольевна, учитель иностранного языка МБОУ «Белоярская СОШ№1». </a:t>
            </a:r>
          </a:p>
          <a:p>
            <a:endParaRPr lang="ru-RU" sz="2800" dirty="0" smtClean="0"/>
          </a:p>
          <a:p>
            <a:r>
              <a:rPr lang="ru-RU" sz="2800" b="1" i="1" dirty="0" smtClean="0">
                <a:solidFill>
                  <a:srgbClr val="00B0F0"/>
                </a:solidFill>
              </a:rPr>
              <a:t>Участник 1 горизонта </a:t>
            </a:r>
            <a:r>
              <a:rPr lang="ru-RU" sz="2800" dirty="0" smtClean="0"/>
              <a:t>– </a:t>
            </a:r>
            <a:r>
              <a:rPr lang="ru-RU" sz="2800" dirty="0" smtClean="0">
                <a:solidFill>
                  <a:srgbClr val="7030A0"/>
                </a:solidFill>
              </a:rPr>
              <a:t>Усенкова Екатерина Алексеевна, учитель биологии МАОУ «БСШ №2», наставник – </a:t>
            </a:r>
            <a:r>
              <a:rPr lang="ru-RU" sz="2800" dirty="0" err="1" smtClean="0">
                <a:solidFill>
                  <a:srgbClr val="7030A0"/>
                </a:solidFill>
              </a:rPr>
              <a:t>Гринкевич</a:t>
            </a:r>
            <a:r>
              <a:rPr lang="ru-RU" sz="2800" dirty="0" smtClean="0">
                <a:solidFill>
                  <a:srgbClr val="7030A0"/>
                </a:solidFill>
              </a:rPr>
              <a:t> Вера Николаевна, учитель биологии МБОУ «Белоярская СОШ№1». </a:t>
            </a:r>
          </a:p>
          <a:p>
            <a:endParaRPr lang="ru-RU" sz="3800" dirty="0" smtClean="0"/>
          </a:p>
        </p:txBody>
      </p:sp>
    </p:spTree>
    <p:extLst>
      <p:ext uri="{BB962C8B-B14F-4D97-AF65-F5344CB8AC3E}">
        <p14:creationId xmlns:p14="http://schemas.microsoft.com/office/powerpoint/2010/main" xmlns="" val="3605502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ля оформления\Фон\фон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24" y="-18730"/>
            <a:ext cx="9217024" cy="687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2528904"/>
          </a:xfrm>
        </p:spPr>
        <p:txBody>
          <a:bodyPr>
            <a:norm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785794"/>
            <a:ext cx="7772400" cy="4853006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Вопросы для рассмотрения:</a:t>
            </a:r>
          </a:p>
          <a:p>
            <a:pPr>
              <a:buFont typeface="Arial" charset="0"/>
              <a:buChar char="•"/>
            </a:pPr>
            <a:r>
              <a:rPr lang="ru-RU" dirty="0" smtClean="0">
                <a:solidFill>
                  <a:srgbClr val="7030A0"/>
                </a:solidFill>
              </a:rPr>
              <a:t>о</a:t>
            </a:r>
            <a:r>
              <a:rPr lang="ru-RU" dirty="0" smtClean="0">
                <a:solidFill>
                  <a:srgbClr val="7030A0"/>
                </a:solidFill>
              </a:rPr>
              <a:t>рганизация работы по адаптации и закреплению молодых специалистов в муниципалитете;</a:t>
            </a:r>
          </a:p>
          <a:p>
            <a:pPr>
              <a:buFont typeface="Arial" charset="0"/>
              <a:buChar char="•"/>
            </a:pP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dirty="0" smtClean="0">
                <a:solidFill>
                  <a:srgbClr val="7030A0"/>
                </a:solidFill>
              </a:rPr>
              <a:t>знакомство с региональной программой «Три горизонта»;</a:t>
            </a:r>
          </a:p>
          <a:p>
            <a:pPr>
              <a:buFont typeface="Arial" charset="0"/>
              <a:buChar char="•"/>
            </a:pPr>
            <a:r>
              <a:rPr lang="ru-RU" dirty="0" smtClean="0">
                <a:solidFill>
                  <a:srgbClr val="7030A0"/>
                </a:solidFill>
              </a:rPr>
              <a:t>знакомство с объединением «Клуб молодого учителя»;</a:t>
            </a:r>
            <a:endParaRPr lang="ru-RU" dirty="0" smtClean="0">
              <a:solidFill>
                <a:srgbClr val="7030A0"/>
              </a:solidFill>
            </a:endParaRPr>
          </a:p>
          <a:p>
            <a:pPr>
              <a:buFont typeface="Arial" charset="0"/>
              <a:buChar char="•"/>
            </a:pPr>
            <a:r>
              <a:rPr lang="ru-RU" dirty="0" smtClean="0">
                <a:solidFill>
                  <a:srgbClr val="7030A0"/>
                </a:solidFill>
              </a:rPr>
              <a:t>представление молодыми учителями педагогических проектов, разработок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550239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ля оформления\Фон\фон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24" y="-18730"/>
            <a:ext cx="9217024" cy="687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2528904"/>
          </a:xfrm>
        </p:spPr>
        <p:txBody>
          <a:bodyPr>
            <a:norm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785794"/>
            <a:ext cx="7772400" cy="4643470"/>
          </a:xfrm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rgbClr val="FF0000"/>
                </a:solidFill>
              </a:rPr>
              <a:t>Успех – это побочный продукт правильно организованной </a:t>
            </a:r>
            <a:r>
              <a:rPr lang="ru-RU" sz="6600" dirty="0" smtClean="0">
                <a:solidFill>
                  <a:srgbClr val="FF0000"/>
                </a:solidFill>
              </a:rPr>
              <a:t>деятельности.</a:t>
            </a:r>
            <a:endParaRPr lang="ru-RU" sz="6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55023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ля оформления\Фон\фон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24" y="-18730"/>
            <a:ext cx="9217024" cy="687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2528904"/>
          </a:xfrm>
        </p:spPr>
        <p:txBody>
          <a:bodyPr>
            <a:norm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785794"/>
            <a:ext cx="7772400" cy="4853006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10.02.2012	        № 13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 </a:t>
            </a:r>
            <a:endParaRPr lang="ru-RU" dirty="0" smtClean="0">
              <a:solidFill>
                <a:srgbClr val="7030A0"/>
              </a:solidFill>
            </a:endParaRPr>
          </a:p>
          <a:p>
            <a:r>
              <a:rPr lang="ru-RU" dirty="0" smtClean="0">
                <a:solidFill>
                  <a:srgbClr val="7030A0"/>
                </a:solidFill>
              </a:rPr>
              <a:t>Постановление Губернатора 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Томской области 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(в редакции Постановления № 43 от 28.05.2014)</a:t>
            </a:r>
          </a:p>
          <a:p>
            <a:r>
              <a:rPr lang="ru-RU" sz="3900" b="1" dirty="0" smtClean="0">
                <a:solidFill>
                  <a:srgbClr val="7030A0"/>
                </a:solidFill>
              </a:rPr>
              <a:t>Об учреждении ежемесячной стипендии Губернатора Томской области молодым учителям областных </a:t>
            </a:r>
            <a:br>
              <a:rPr lang="ru-RU" sz="3900" b="1" dirty="0" smtClean="0">
                <a:solidFill>
                  <a:srgbClr val="7030A0"/>
                </a:solidFill>
              </a:rPr>
            </a:br>
            <a:r>
              <a:rPr lang="ru-RU" sz="3900" b="1" dirty="0" smtClean="0">
                <a:solidFill>
                  <a:srgbClr val="7030A0"/>
                </a:solidFill>
              </a:rPr>
              <a:t>государственных и муниципальных образовательных </a:t>
            </a:r>
            <a:br>
              <a:rPr lang="ru-RU" sz="3900" b="1" dirty="0" smtClean="0">
                <a:solidFill>
                  <a:srgbClr val="7030A0"/>
                </a:solidFill>
              </a:rPr>
            </a:br>
            <a:r>
              <a:rPr lang="ru-RU" sz="3900" b="1" dirty="0" smtClean="0">
                <a:solidFill>
                  <a:srgbClr val="7030A0"/>
                </a:solidFill>
              </a:rPr>
              <a:t>организаций Томской области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055023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ля оформления\Фон\фон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24" y="-18730"/>
            <a:ext cx="9217024" cy="687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2528904"/>
          </a:xfrm>
        </p:spPr>
        <p:txBody>
          <a:bodyPr>
            <a:norm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785794"/>
            <a:ext cx="7772400" cy="4853006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В целях поддержки молодых учителей областных государственных 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и муниципальных образовательных организаций Томской области 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ПОСТАНОВЛЯЮ: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1. Учредить ежемесячную стипендию Губернатора Томской области молодым учителям областных государственных и муниципальных образовательных организаций Томской области.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055023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ля оформления\Фон\фон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24" y="-18730"/>
            <a:ext cx="9217024" cy="687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2528904"/>
          </a:xfrm>
        </p:spPr>
        <p:txBody>
          <a:bodyPr>
            <a:norm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785794"/>
            <a:ext cx="7772400" cy="4853006"/>
          </a:xfrm>
        </p:spPr>
        <p:txBody>
          <a:bodyPr>
            <a:normAutofit fontScale="92500" lnSpcReduction="20000"/>
          </a:bodyPr>
          <a:lstStyle/>
          <a:p>
            <a:r>
              <a:rPr lang="ru-RU" sz="3900" b="1" dirty="0" smtClean="0">
                <a:solidFill>
                  <a:srgbClr val="7030A0"/>
                </a:solidFill>
              </a:rPr>
              <a:t>Молодой учитель </a:t>
            </a:r>
            <a:r>
              <a:rPr lang="ru-RU" dirty="0" smtClean="0">
                <a:solidFill>
                  <a:srgbClr val="7030A0"/>
                </a:solidFill>
              </a:rPr>
              <a:t>– лицо в возрасте до 28 лет, поступившее на работу 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в областное государственное либо муниципальную образовательную организацию Томской области (далее – ОО) на должность </a:t>
            </a:r>
            <a:r>
              <a:rPr lang="ru-RU" b="1" dirty="0" smtClean="0">
                <a:solidFill>
                  <a:srgbClr val="7030A0"/>
                </a:solidFill>
              </a:rPr>
              <a:t>«учитель» </a:t>
            </a:r>
            <a:r>
              <a:rPr lang="ru-RU" dirty="0" smtClean="0">
                <a:solidFill>
                  <a:srgbClr val="7030A0"/>
                </a:solidFill>
              </a:rPr>
              <a:t>не позднее трех месяцев со дня окончания обучения в профессиональной образовательной организации либо образовательной организации высшего образования  учебного заведения и проработавшее в данной ОО не более трех лет.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055023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ля оформления\Фон\фон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24" y="-18730"/>
            <a:ext cx="9217024" cy="687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2528904"/>
          </a:xfrm>
        </p:spPr>
        <p:txBody>
          <a:bodyPr>
            <a:norm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785794"/>
            <a:ext cx="7772400" cy="4643470"/>
          </a:xfrm>
        </p:spPr>
        <p:txBody>
          <a:bodyPr>
            <a:normAutofit fontScale="40000" lnSpcReduction="20000"/>
          </a:bodyPr>
          <a:lstStyle/>
          <a:p>
            <a:r>
              <a:rPr lang="ru-RU" sz="4400" b="1" dirty="0" smtClean="0"/>
              <a:t> </a:t>
            </a:r>
            <a:r>
              <a:rPr lang="ru-RU" sz="4400" b="1" dirty="0" smtClean="0">
                <a:solidFill>
                  <a:srgbClr val="7030A0"/>
                </a:solidFill>
              </a:rPr>
              <a:t>Период между окончанием учебного заведения и трудоустройством может составлять более трех месяцев по следующим уважительным причинам: </a:t>
            </a:r>
          </a:p>
          <a:p>
            <a:endParaRPr lang="ru-RU" sz="4400" b="1" dirty="0" smtClean="0">
              <a:solidFill>
                <a:srgbClr val="7030A0"/>
              </a:solidFill>
            </a:endParaRPr>
          </a:p>
          <a:p>
            <a:r>
              <a:rPr lang="ru-RU" sz="4400" b="1" dirty="0" smtClean="0">
                <a:solidFill>
                  <a:srgbClr val="7030A0"/>
                </a:solidFill>
              </a:rPr>
              <a:t>* </a:t>
            </a:r>
            <a:r>
              <a:rPr lang="ru-RU" sz="5100" b="1" dirty="0" smtClean="0">
                <a:solidFill>
                  <a:srgbClr val="7030A0"/>
                </a:solidFill>
              </a:rPr>
              <a:t>служба в Вооруженных Силах Российской Федерации по призыву;</a:t>
            </a:r>
          </a:p>
          <a:p>
            <a:r>
              <a:rPr lang="ru-RU" sz="5100" b="1" dirty="0" smtClean="0">
                <a:solidFill>
                  <a:srgbClr val="7030A0"/>
                </a:solidFill>
              </a:rPr>
              <a:t>* отпуск по беременности и родам, отпуск по уходу за ребенком </a:t>
            </a:r>
            <a:br>
              <a:rPr lang="ru-RU" sz="5100" b="1" dirty="0" smtClean="0">
                <a:solidFill>
                  <a:srgbClr val="7030A0"/>
                </a:solidFill>
              </a:rPr>
            </a:br>
            <a:r>
              <a:rPr lang="ru-RU" sz="5100" b="1" dirty="0" smtClean="0">
                <a:solidFill>
                  <a:srgbClr val="7030A0"/>
                </a:solidFill>
              </a:rPr>
              <a:t>до достижения им возраста трех лет;  </a:t>
            </a:r>
          </a:p>
          <a:p>
            <a:r>
              <a:rPr lang="ru-RU" sz="5100" b="1" dirty="0" smtClean="0">
                <a:solidFill>
                  <a:srgbClr val="7030A0"/>
                </a:solidFill>
              </a:rPr>
              <a:t>* временная нетрудоспособность лица;</a:t>
            </a:r>
          </a:p>
          <a:p>
            <a:r>
              <a:rPr lang="ru-RU" sz="5100" b="1" dirty="0" smtClean="0">
                <a:solidFill>
                  <a:srgbClr val="7030A0"/>
                </a:solidFill>
              </a:rPr>
              <a:t>* признание лица безработным в установленном законодательством порядке;</a:t>
            </a:r>
          </a:p>
          <a:p>
            <a:r>
              <a:rPr lang="ru-RU" sz="5100" b="1" dirty="0" smtClean="0">
                <a:solidFill>
                  <a:srgbClr val="7030A0"/>
                </a:solidFill>
              </a:rPr>
              <a:t>* отказ образовательного учреждения в трудоустройстве молодого учителя, который по договору с данной ОО обучался в среднем (высшем) профессиональном учебном заведении;</a:t>
            </a:r>
          </a:p>
          <a:p>
            <a:r>
              <a:rPr lang="ru-RU" sz="5100" b="1" dirty="0" smtClean="0">
                <a:solidFill>
                  <a:srgbClr val="7030A0"/>
                </a:solidFill>
              </a:rPr>
              <a:t>* обучение в аспирантуре по очной форме обучения.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055023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ля оформления\Фон\фон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24" y="-18730"/>
            <a:ext cx="9217024" cy="687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2528904"/>
          </a:xfrm>
        </p:spPr>
        <p:txBody>
          <a:bodyPr>
            <a:norm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785794"/>
            <a:ext cx="7772400" cy="464347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В случае вынужденного перерыва в работе молодого учителя, вызванного нахождением в отпуске по беременности и родам и в отпуске по уходу за ребенком до достижения им возраста трех лет, статус молодого учителя продляется на срок, который в сумме со временем работы в ОО 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до наступления вышеуказанных отпусков составляет не более трех лет.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55023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ля оформления\Фон\фон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24" y="-18730"/>
            <a:ext cx="9217024" cy="687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2528904"/>
          </a:xfrm>
        </p:spPr>
        <p:txBody>
          <a:bodyPr>
            <a:normAutofit/>
          </a:bodyPr>
          <a:lstStyle/>
          <a:p>
            <a:pPr lvl="0">
              <a:spcBef>
                <a:spcPct val="20000"/>
              </a:spcBef>
              <a:defRPr/>
            </a:pPr>
            <a: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785794"/>
            <a:ext cx="7772400" cy="464347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Стипендия Губернатора устанавливается в зависимости от стажа работы 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и места расположения ОО в следующих  размерах: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1) в ОО, расположенных  в городской местности:</a:t>
            </a:r>
          </a:p>
          <a:p>
            <a:r>
              <a:rPr lang="ru-RU" sz="3400" b="1" dirty="0" smtClean="0">
                <a:solidFill>
                  <a:srgbClr val="7030A0"/>
                </a:solidFill>
              </a:rPr>
              <a:t>до 1 года – 2 000 рублей;</a:t>
            </a:r>
          </a:p>
          <a:p>
            <a:r>
              <a:rPr lang="ru-RU" sz="3400" b="1" dirty="0" smtClean="0">
                <a:solidFill>
                  <a:srgbClr val="7030A0"/>
                </a:solidFill>
              </a:rPr>
              <a:t>от 1 года до 2 лет – 3 000 рублей;</a:t>
            </a:r>
          </a:p>
          <a:p>
            <a:r>
              <a:rPr lang="ru-RU" sz="3400" b="1" dirty="0" smtClean="0">
                <a:solidFill>
                  <a:srgbClr val="7030A0"/>
                </a:solidFill>
              </a:rPr>
              <a:t>от 2 лет до 3 лет – 4 000 рублей;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2) в ОО, расположенных в сельской местности:</a:t>
            </a:r>
          </a:p>
          <a:p>
            <a:r>
              <a:rPr lang="ru-RU" sz="3400" b="1" dirty="0" smtClean="0">
                <a:solidFill>
                  <a:srgbClr val="7030A0"/>
                </a:solidFill>
              </a:rPr>
              <a:t>до 1 года – 4 000 рублей;</a:t>
            </a:r>
          </a:p>
          <a:p>
            <a:r>
              <a:rPr lang="ru-RU" sz="3400" b="1" dirty="0" smtClean="0">
                <a:solidFill>
                  <a:srgbClr val="7030A0"/>
                </a:solidFill>
              </a:rPr>
              <a:t>от 1 года до 2 лет – 5 000 рублей;</a:t>
            </a:r>
          </a:p>
          <a:p>
            <a:r>
              <a:rPr lang="ru-RU" sz="3400" b="1" dirty="0" smtClean="0">
                <a:solidFill>
                  <a:srgbClr val="7030A0"/>
                </a:solidFill>
              </a:rPr>
              <a:t>от 2 лет до 3 лет – 6 000 рублей.   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К установленным размерам стипендии районный коэффициент не применяется.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0550239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</TotalTime>
  <Words>899</Words>
  <Application>Microsoft Office PowerPoint</Application>
  <PresentationFormat>Экран (4:3)</PresentationFormat>
  <Paragraphs>199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Zamestitel</cp:lastModifiedBy>
  <cp:revision>53</cp:revision>
  <dcterms:created xsi:type="dcterms:W3CDTF">2014-02-12T03:27:26Z</dcterms:created>
  <dcterms:modified xsi:type="dcterms:W3CDTF">2014-09-02T09:25:39Z</dcterms:modified>
</cp:coreProperties>
</file>